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4"/>
  </p:notesMasterIdLst>
  <p:sldIdLst>
    <p:sldId id="256" r:id="rId2"/>
    <p:sldId id="284" r:id="rId3"/>
    <p:sldId id="283" r:id="rId4"/>
    <p:sldId id="285" r:id="rId5"/>
    <p:sldId id="286" r:id="rId6"/>
    <p:sldId id="288" r:id="rId7"/>
    <p:sldId id="287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01" r:id="rId32"/>
    <p:sldId id="302" r:id="rId33"/>
    <p:sldId id="303" r:id="rId34"/>
    <p:sldId id="304" r:id="rId35"/>
    <p:sldId id="305" r:id="rId36"/>
    <p:sldId id="306" r:id="rId37"/>
    <p:sldId id="307" r:id="rId38"/>
    <p:sldId id="308" r:id="rId39"/>
    <p:sldId id="309" r:id="rId40"/>
    <p:sldId id="310" r:id="rId41"/>
    <p:sldId id="311" r:id="rId42"/>
    <p:sldId id="312" r:id="rId4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50" d="100"/>
          <a:sy n="150" d="100"/>
        </p:scale>
        <p:origin x="-4112" y="-14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interSettings" Target="printerSettings/printerSettings1.bin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media/image20.png>
</file>

<file path=ppt/media/image21.png>
</file>

<file path=ppt/media/image22.png>
</file>

<file path=ppt/media/image4.png>
</file>

<file path=ppt/media/image41.png>
</file>

<file path=ppt/media/image45.jpeg>
</file>

<file path=ppt/media/image48.png>
</file>

<file path=ppt/media/image4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DAE6A-8153-944A-85D4-6540FF7E6D84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130BC0-4B87-B24A-B594-288337168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53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Remember </a:t>
            </a:r>
            <a:r>
              <a:rPr lang="is-IS" dirty="0" smtClean="0"/>
              <a:t>… Kendal Tau =[ (# concordant pairs) – (# non concordant)]/n(n-1)/2</a:t>
            </a:r>
          </a:p>
          <a:p>
            <a:r>
              <a:rPr lang="is-IS" dirty="0" smtClean="0"/>
              <a:t>Recall:</a:t>
            </a:r>
            <a:r>
              <a:rPr lang="is-IS" baseline="0" dirty="0" smtClean="0"/>
              <a:t> Use R for the example.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30BC0-4B87-B24A-B594-288337168B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773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266F9-CC88-412B-8E24-1AD4CD4D9C1D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THE HYPERGEOMETRIC HERE!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130BC0-4B87-B24A-B594-288337168B1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158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266F9-CC88-412B-8E24-1AD4CD4D9C1D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544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990600"/>
            <a:ext cx="77724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400" b="1" i="0" baseline="0"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/>
          </p:nvPr>
        </p:nvSpPr>
        <p:spPr>
          <a:xfrm>
            <a:off x="685800" y="2057400"/>
            <a:ext cx="7772400" cy="15240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1800" b="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685800" y="3733800"/>
            <a:ext cx="7772400" cy="3048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1800" b="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/>
          </p:nvPr>
        </p:nvSpPr>
        <p:spPr>
          <a:xfrm>
            <a:off x="685800" y="4038600"/>
            <a:ext cx="7772400" cy="3048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1800" b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4"/>
          </p:nvPr>
        </p:nvSpPr>
        <p:spPr>
          <a:xfrm>
            <a:off x="685800" y="4343400"/>
            <a:ext cx="7772400" cy="3048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1800" b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219200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1858962"/>
            <a:ext cx="4114800" cy="4389438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1376" y="1219200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1" y="1858962"/>
            <a:ext cx="4114800" cy="4389438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Date Placeholder 13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5638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172200" y="1219200"/>
            <a:ext cx="2590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Date Placeholder 14"/>
          <p:cNvSpPr>
            <a:spLocks noGrp="1"/>
          </p:cNvSpPr>
          <p:nvPr>
            <p:ph type="dt" sz="half" idx="16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3124200" y="1219200"/>
            <a:ext cx="5638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381000" y="1219200"/>
            <a:ext cx="2590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Date Placeholder 15"/>
          <p:cNvSpPr>
            <a:spLocks noGrp="1"/>
          </p:cNvSpPr>
          <p:nvPr>
            <p:ph type="dt" sz="half" idx="16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4114800" cy="2362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3733800"/>
            <a:ext cx="4114800" cy="251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4648200" y="1219200"/>
            <a:ext cx="4114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Date Placeholder 15"/>
          <p:cNvSpPr>
            <a:spLocks noGrp="1"/>
          </p:cNvSpPr>
          <p:nvPr>
            <p:ph type="dt" sz="half" idx="17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4648200" y="12192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648200" y="38100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381000" y="1219200"/>
            <a:ext cx="4114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Date Placeholder 16"/>
          <p:cNvSpPr>
            <a:spLocks noGrp="1"/>
          </p:cNvSpPr>
          <p:nvPr>
            <p:ph type="dt" sz="half" idx="17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7"/>
          <p:cNvCxnSpPr>
            <a:cxnSpLocks noChangeShapeType="1"/>
          </p:cNvCxnSpPr>
          <p:nvPr/>
        </p:nvCxnSpPr>
        <p:spPr bwMode="auto">
          <a:xfrm>
            <a:off x="381000" y="990600"/>
            <a:ext cx="8382000" cy="1588"/>
          </a:xfrm>
          <a:prstGeom prst="line">
            <a:avLst/>
          </a:prstGeom>
          <a:noFill/>
          <a:ln w="22225">
            <a:solidFill>
              <a:srgbClr val="003378"/>
            </a:solidFill>
            <a:round/>
            <a:headEnd/>
            <a:tailEnd/>
          </a:ln>
        </p:spPr>
      </p:cxn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4114800" cy="2362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648200" y="1219200"/>
            <a:ext cx="4114800" cy="2362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381000" y="3733800"/>
            <a:ext cx="8382000" cy="251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Date Placeholder 14"/>
          <p:cNvSpPr>
            <a:spLocks noGrp="1"/>
          </p:cNvSpPr>
          <p:nvPr>
            <p:ph type="dt" sz="half" idx="17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26670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3200400" y="1219200"/>
            <a:ext cx="27432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4"/>
          </p:nvPr>
        </p:nvSpPr>
        <p:spPr>
          <a:xfrm>
            <a:off x="6096000" y="1219200"/>
            <a:ext cx="26670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Date Placeholder 18"/>
          <p:cNvSpPr>
            <a:spLocks noGrp="1"/>
          </p:cNvSpPr>
          <p:nvPr>
            <p:ph type="dt" sz="half" idx="17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  <p:cxnSp>
        <p:nvCxnSpPr>
          <p:cNvPr id="13" name="Straight Connector 7"/>
          <p:cNvCxnSpPr>
            <a:cxnSpLocks noChangeShapeType="1"/>
          </p:cNvCxnSpPr>
          <p:nvPr/>
        </p:nvCxnSpPr>
        <p:spPr bwMode="auto">
          <a:xfrm>
            <a:off x="381000" y="838200"/>
            <a:ext cx="8382000" cy="1588"/>
          </a:xfrm>
          <a:prstGeom prst="line">
            <a:avLst/>
          </a:prstGeom>
          <a:noFill/>
          <a:ln w="28575" cmpd="sng">
            <a:solidFill>
              <a:srgbClr val="003378"/>
            </a:solidFill>
            <a:round/>
            <a:headEnd/>
            <a:tailEnd/>
          </a:ln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7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648200" y="12192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381000" y="38100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5"/>
          </p:nvPr>
        </p:nvSpPr>
        <p:spPr>
          <a:xfrm>
            <a:off x="4648200" y="38100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6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7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Date Placeholder 20"/>
          <p:cNvSpPr>
            <a:spLocks noGrp="1"/>
          </p:cNvSpPr>
          <p:nvPr>
            <p:ph type="dt" sz="half" idx="18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  <p:cxnSp>
        <p:nvCxnSpPr>
          <p:cNvPr id="14" name="Straight Connector 7"/>
          <p:cNvCxnSpPr>
            <a:cxnSpLocks noChangeShapeType="1"/>
          </p:cNvCxnSpPr>
          <p:nvPr/>
        </p:nvCxnSpPr>
        <p:spPr bwMode="auto">
          <a:xfrm>
            <a:off x="381000" y="838200"/>
            <a:ext cx="8382000" cy="1588"/>
          </a:xfrm>
          <a:prstGeom prst="line">
            <a:avLst/>
          </a:prstGeom>
          <a:noFill/>
          <a:ln w="28575" cmpd="sng">
            <a:solidFill>
              <a:srgbClr val="003378"/>
            </a:solidFill>
            <a:round/>
            <a:headEnd/>
            <a:tailEnd/>
          </a:ln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219200"/>
            <a:ext cx="3084513" cy="762000"/>
          </a:xfrm>
          <a:prstGeom prst="rect">
            <a:avLst/>
          </a:prstGeo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219200"/>
            <a:ext cx="5187950" cy="502919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1981200"/>
            <a:ext cx="3084513" cy="42671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Date Placeholder 10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800600"/>
            <a:ext cx="8382000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000" y="1219200"/>
            <a:ext cx="8382000" cy="34290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5367338"/>
            <a:ext cx="8382000" cy="8810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685800" y="2514600"/>
            <a:ext cx="7772400" cy="88408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200" b="0"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7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81000" y="38100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324600" y="12192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5"/>
          </p:nvPr>
        </p:nvSpPr>
        <p:spPr>
          <a:xfrm>
            <a:off x="6324600" y="38100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6"/>
          </p:nvPr>
        </p:nvSpPr>
        <p:spPr>
          <a:xfrm>
            <a:off x="2971800" y="1219200"/>
            <a:ext cx="32004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17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18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9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7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81000" y="38100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324600" y="12192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5"/>
          </p:nvPr>
        </p:nvSpPr>
        <p:spPr>
          <a:xfrm>
            <a:off x="6324600" y="38100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6"/>
          </p:nvPr>
        </p:nvSpPr>
        <p:spPr>
          <a:xfrm>
            <a:off x="2971800" y="1752600"/>
            <a:ext cx="32004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2971800" y="1219200"/>
            <a:ext cx="3200400" cy="381000"/>
          </a:xfrm>
        </p:spPr>
        <p:txBody>
          <a:bodyPr/>
          <a:lstStyle>
            <a:lvl1pPr algn="ctr">
              <a:buNone/>
              <a:defRPr sz="16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18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9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Date Placeholder 15"/>
          <p:cNvSpPr>
            <a:spLocks noGrp="1"/>
          </p:cNvSpPr>
          <p:nvPr>
            <p:ph type="dt" sz="half" idx="20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6057900" y="3771900"/>
            <a:ext cx="5105400" cy="609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7239000" cy="6324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 rot="5400000">
            <a:off x="-1989137" y="3360737"/>
            <a:ext cx="4648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 rot="5400000">
            <a:off x="-7937" y="6103937"/>
            <a:ext cx="685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15"/>
          <p:cNvSpPr>
            <a:spLocks noGrp="1"/>
          </p:cNvSpPr>
          <p:nvPr>
            <p:ph type="dt" sz="half" idx="12"/>
          </p:nvPr>
        </p:nvSpPr>
        <p:spPr>
          <a:xfrm rot="5400000">
            <a:off x="-84137" y="541337"/>
            <a:ext cx="838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304800"/>
            <a:ext cx="1219200" cy="63246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5867400" cy="6324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 rot="5400000">
            <a:off x="-1989137" y="3360737"/>
            <a:ext cx="4648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 rot="5400000">
            <a:off x="-7937" y="6103937"/>
            <a:ext cx="685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12"/>
          <p:cNvSpPr>
            <a:spLocks noGrp="1"/>
          </p:cNvSpPr>
          <p:nvPr>
            <p:ph type="dt" sz="half" idx="12"/>
          </p:nvPr>
        </p:nvSpPr>
        <p:spPr>
          <a:xfrm rot="5400000">
            <a:off x="-84137" y="541337"/>
            <a:ext cx="838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352800"/>
            <a:ext cx="7772400" cy="457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685800" y="2514600"/>
            <a:ext cx="7772400" cy="88408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200" b="0"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24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743200"/>
            <a:ext cx="7772400" cy="1500187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19200"/>
            <a:ext cx="8382000" cy="5029200"/>
          </a:xfrm>
        </p:spPr>
        <p:txBody>
          <a:bodyPr/>
          <a:lstStyle>
            <a:lvl2pPr>
              <a:defRPr sz="1600"/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itle 1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382000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382000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83820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3810000"/>
            <a:ext cx="83820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Date Placeholder 13"/>
          <p:cNvSpPr>
            <a:spLocks noGrp="1"/>
          </p:cNvSpPr>
          <p:nvPr>
            <p:ph type="dt" sz="half" idx="16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219200"/>
            <a:ext cx="4114800" cy="50292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 u="none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114800" cy="50292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Date Placeholder 12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12/7/16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81000" y="1219200"/>
            <a:ext cx="83820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29" name="Title Placeholder 9"/>
          <p:cNvSpPr>
            <a:spLocks noGrp="1"/>
          </p:cNvSpPr>
          <p:nvPr>
            <p:ph type="title"/>
          </p:nvPr>
        </p:nvSpPr>
        <p:spPr bwMode="auto">
          <a:xfrm>
            <a:off x="381000" y="152400"/>
            <a:ext cx="838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2400" b="0" kern="1200">
          <a:solidFill>
            <a:srgbClr val="FFFFFF"/>
          </a:solidFill>
          <a:latin typeface="Tahoma"/>
          <a:ea typeface="ＭＳ Ｐゴシック" charset="-128"/>
          <a:cs typeface="ＭＳ Ｐゴシック" charset="-128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ts val="600"/>
        </a:spcAft>
        <a:buFont typeface="Arial" charset="0"/>
        <a:buChar char="•"/>
        <a:defRPr kern="1200">
          <a:solidFill>
            <a:schemeClr val="tx1"/>
          </a:solidFill>
          <a:latin typeface="Tahoma"/>
          <a:ea typeface="ＭＳ Ｐゴシック" charset="-128"/>
          <a:cs typeface="ＭＳ Ｐゴシック" charset="-128"/>
        </a:defRPr>
      </a:lvl1pPr>
      <a:lvl2pPr marL="593725" indent="-285750" algn="l" defTabSz="457200" rtl="0" eaLnBrk="1" fontAlgn="base" hangingPunct="1">
        <a:spcBef>
          <a:spcPct val="20000"/>
        </a:spcBef>
        <a:spcAft>
          <a:spcPts val="600"/>
        </a:spcAft>
        <a:buFont typeface="Arial" charset="0"/>
        <a:buChar char="•"/>
        <a:defRPr sz="1600" kern="1200">
          <a:solidFill>
            <a:schemeClr val="tx1"/>
          </a:solidFill>
          <a:latin typeface="Tahoma"/>
          <a:ea typeface="ＭＳ Ｐゴシック" charset="-128"/>
          <a:cs typeface="+mn-cs"/>
        </a:defRPr>
      </a:lvl2pPr>
      <a:lvl3pPr marL="868363" indent="-228600" algn="l" defTabSz="457200" rtl="0" eaLnBrk="1" fontAlgn="base" hangingPunct="1">
        <a:spcBef>
          <a:spcPct val="20000"/>
        </a:spcBef>
        <a:spcAft>
          <a:spcPts val="600"/>
        </a:spcAft>
        <a:buFont typeface="Arial" charset="0"/>
        <a:buChar char="•"/>
        <a:defRPr sz="1400" kern="1200">
          <a:solidFill>
            <a:schemeClr val="tx1"/>
          </a:solidFill>
          <a:latin typeface="Tahoma"/>
          <a:ea typeface="ＭＳ Ｐゴシック" charset="-128"/>
          <a:cs typeface="+mn-cs"/>
        </a:defRPr>
      </a:lvl3pPr>
      <a:lvl4pPr marL="1143000" indent="-228600" algn="l" defTabSz="457200" rtl="0" eaLnBrk="1" fontAlgn="base" hangingPunct="1">
        <a:spcBef>
          <a:spcPct val="20000"/>
        </a:spcBef>
        <a:spcAft>
          <a:spcPts val="600"/>
        </a:spcAft>
        <a:buFont typeface="Arial" charset="0"/>
        <a:buChar char="•"/>
        <a:defRPr sz="1300" kern="1200">
          <a:solidFill>
            <a:schemeClr val="tx1"/>
          </a:solidFill>
          <a:latin typeface="Tahoma"/>
          <a:ea typeface="ＭＳ Ｐゴシック" charset="-128"/>
          <a:cs typeface="+mn-cs"/>
        </a:defRPr>
      </a:lvl4pPr>
      <a:lvl5pPr marL="1416050" indent="-228600" algn="l" defTabSz="457200" rtl="0" eaLnBrk="1" fontAlgn="base" hangingPunct="1">
        <a:spcBef>
          <a:spcPct val="20000"/>
        </a:spcBef>
        <a:spcAft>
          <a:spcPts val="600"/>
        </a:spcAft>
        <a:buFont typeface="Arial" charset="0"/>
        <a:buChar char="•"/>
        <a:defRPr sz="1300" kern="1200">
          <a:solidFill>
            <a:schemeClr val="tx1"/>
          </a:solidFill>
          <a:latin typeface="Tahoma"/>
          <a:ea typeface="ＭＳ Ｐゴシック" charset="-128"/>
          <a:cs typeface="+mn-cs"/>
        </a:defRPr>
      </a:lvl5pPr>
      <a:lvl6pPr marL="1783080" indent="-228600" algn="l" defTabSz="457200" rtl="0" eaLnBrk="1" latinLnBrk="0" hangingPunct="1">
        <a:spcBef>
          <a:spcPct val="20000"/>
        </a:spcBef>
        <a:spcAft>
          <a:spcPts val="600"/>
        </a:spcAft>
        <a:buFont typeface="Arial"/>
        <a:buChar char="•"/>
        <a:defRPr sz="1200" kern="1200" baseline="0">
          <a:solidFill>
            <a:schemeClr val="tx1"/>
          </a:solidFill>
          <a:latin typeface="Tahoma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5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23.emf"/><Relationship Id="rId7" Type="http://schemas.openxmlformats.org/officeDocument/2006/relationships/image" Target="../media/image24.emf"/><Relationship Id="rId8" Type="http://schemas.openxmlformats.org/officeDocument/2006/relationships/image" Target="../media/image2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31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2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3.em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emf"/><Relationship Id="rId5" Type="http://schemas.openxmlformats.org/officeDocument/2006/relationships/package" Target="../embeddings/Microsoft_Excel_Sheet1.xlsx"/><Relationship Id="rId6" Type="http://schemas.openxmlformats.org/officeDocument/2006/relationships/image" Target="../media/image3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6.emf"/><Relationship Id="rId5" Type="http://schemas.openxmlformats.org/officeDocument/2006/relationships/package" Target="../embeddings/Microsoft_Excel_Sheet2.xlsx"/><Relationship Id="rId6" Type="http://schemas.openxmlformats.org/officeDocument/2006/relationships/image" Target="../media/image3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6.emf"/><Relationship Id="rId3" Type="http://schemas.openxmlformats.org/officeDocument/2006/relationships/image" Target="../media/image45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Analysis of count data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76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Q1: Who is expressed?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1092200"/>
            <a:ext cx="58293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110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Q1: Who is expressed?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460" y="1143000"/>
            <a:ext cx="5854700" cy="5524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88080" y="4805680"/>
            <a:ext cx="1604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imes"/>
                <a:cs typeface="Times"/>
              </a:rPr>
              <a:t>~10,000</a:t>
            </a:r>
            <a:r>
              <a:rPr lang="en-US" dirty="0" smtClean="0">
                <a:latin typeface="Times"/>
                <a:cs typeface="Times"/>
              </a:rPr>
              <a:t> </a:t>
            </a:r>
            <a:r>
              <a:rPr lang="en-US" dirty="0" smtClean="0">
                <a:latin typeface="Tahoma"/>
                <a:cs typeface="Tahoma"/>
              </a:rPr>
              <a:t>genes</a:t>
            </a:r>
            <a:endParaRPr lang="en-US" baseline="0" dirty="0" smtClean="0"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65504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Q2: How do we model gene expression?</a:t>
            </a:r>
            <a:endParaRPr lang="en-US" b="1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76200" y="6019800"/>
            <a:ext cx="609600" cy="0"/>
          </a:xfrm>
          <a:prstGeom prst="line">
            <a:avLst/>
          </a:prstGeom>
          <a:ln>
            <a:solidFill>
              <a:srgbClr val="A1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62000" y="5791200"/>
            <a:ext cx="7261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Normal distribution with mean and variance estimated from gene exp. data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1066800"/>
            <a:ext cx="4682626" cy="47625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6800"/>
            <a:ext cx="4607023" cy="4724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1000" y="6345198"/>
            <a:ext cx="838200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Gene expression distributes roughly log-normal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845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Task1: How variable is my data?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18" y="2115589"/>
            <a:ext cx="2768600" cy="3187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3107" y="2115589"/>
            <a:ext cx="2755900" cy="3194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945" y="2115589"/>
            <a:ext cx="27686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025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2: What may be my power?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579418"/>
            <a:ext cx="3832860" cy="38328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579418"/>
            <a:ext cx="3810000" cy="38328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28" y="1210733"/>
            <a:ext cx="598918" cy="29946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46475" y="1210733"/>
            <a:ext cx="402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err="1" smtClean="0">
                <a:latin typeface="Tahoma"/>
                <a:cs typeface="Tahoma"/>
              </a:rPr>
              <a:t>vs</a:t>
            </a:r>
            <a:endParaRPr lang="en-US" baseline="0" dirty="0" smtClean="0">
              <a:latin typeface="Tahoma"/>
              <a:cs typeface="Tahoma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9124" y="1210733"/>
            <a:ext cx="598918" cy="29946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248042" y="1210733"/>
            <a:ext cx="1481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High Fat diet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65376" y="1210086"/>
            <a:ext cx="2573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High Fat </a:t>
            </a:r>
            <a:r>
              <a:rPr lang="en-US" baseline="0" dirty="0" err="1" smtClean="0">
                <a:latin typeface="Tahoma"/>
                <a:cs typeface="Tahoma"/>
              </a:rPr>
              <a:t>vs</a:t>
            </a:r>
            <a:r>
              <a:rPr lang="en-US" baseline="0" dirty="0" smtClean="0">
                <a:latin typeface="Tahoma"/>
                <a:cs typeface="Tahoma"/>
              </a:rPr>
              <a:t> Normal diet</a:t>
            </a:r>
          </a:p>
        </p:txBody>
      </p:sp>
    </p:spTree>
    <p:extLst>
      <p:ext uri="{BB962C8B-B14F-4D97-AF65-F5344CB8AC3E}">
        <p14:creationId xmlns:p14="http://schemas.microsoft.com/office/powerpoint/2010/main" val="1758701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Matrices are too large, takes too much compute power:</a:t>
            </a:r>
          </a:p>
          <a:p>
            <a:pPr lvl="1"/>
            <a:r>
              <a:rPr lang="en-US" dirty="0" smtClean="0"/>
              <a:t>Initial 25,000 x 24 = 500,000 entries</a:t>
            </a:r>
          </a:p>
          <a:p>
            <a:pPr lvl="1"/>
            <a:r>
              <a:rPr lang="en-US" dirty="0" smtClean="0"/>
              <a:t>Filtering reduces by half: 250,000 entries</a:t>
            </a:r>
          </a:p>
          <a:p>
            <a:r>
              <a:rPr lang="en-US" dirty="0" smtClean="0"/>
              <a:t>We can focus on interesting genes. Which ones?</a:t>
            </a:r>
          </a:p>
          <a:p>
            <a:pPr lvl="1"/>
            <a:r>
              <a:rPr lang="en-US" dirty="0" smtClean="0"/>
              <a:t>Genes that vary most are most informative, how do we find them?</a:t>
            </a:r>
          </a:p>
          <a:p>
            <a:pPr lvl="2"/>
            <a:r>
              <a:rPr lang="en-US" dirty="0" smtClean="0"/>
              <a:t>Variance or standard deviation</a:t>
            </a:r>
          </a:p>
          <a:p>
            <a:pPr lvl="2"/>
            <a:r>
              <a:rPr lang="en-US" dirty="0" smtClean="0"/>
              <a:t>Coefficient of variance: </a:t>
            </a:r>
            <a:r>
              <a:rPr lang="en-US" dirty="0" err="1" smtClean="0"/>
              <a:t>sd</a:t>
            </a:r>
            <a:r>
              <a:rPr lang="en-US" dirty="0" smtClean="0"/>
              <a:t>/mean!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</a:t>
            </a:r>
            <a:r>
              <a:rPr lang="en-US" dirty="0" smtClean="0"/>
              <a:t>3: How can I look at ALL my data at once?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823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762000"/>
            <a:ext cx="8382000" cy="547255"/>
          </a:xfrm>
        </p:spPr>
        <p:txBody>
          <a:bodyPr/>
          <a:lstStyle/>
          <a:p>
            <a:r>
              <a:rPr lang="en-US" dirty="0" smtClean="0"/>
              <a:t>Sort by CV plot top variable genes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3: How can I look at ALL my data at once?</a:t>
            </a:r>
          </a:p>
        </p:txBody>
      </p:sp>
      <p:pic>
        <p:nvPicPr>
          <p:cNvPr id="6" name="Picture 5" descr="full.matrix.no.clust.no.scal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69" t="27083" r="12311"/>
          <a:stretch/>
        </p:blipFill>
        <p:spPr>
          <a:xfrm>
            <a:off x="2396440" y="1288197"/>
            <a:ext cx="4847590" cy="53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72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768927"/>
            <a:ext cx="8382000" cy="547255"/>
          </a:xfrm>
        </p:spPr>
        <p:txBody>
          <a:bodyPr/>
          <a:lstStyle/>
          <a:p>
            <a:r>
              <a:rPr lang="en-US" dirty="0" smtClean="0"/>
              <a:t>Sort by CV plot top variable genes, but also “scale” values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3: How can I look at ALL my data at once?</a:t>
            </a:r>
          </a:p>
        </p:txBody>
      </p:sp>
      <p:pic>
        <p:nvPicPr>
          <p:cNvPr id="9" name="Picture 8" descr="full.matrix.no.clus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69" t="27083" r="12311"/>
          <a:stretch/>
        </p:blipFill>
        <p:spPr>
          <a:xfrm>
            <a:off x="2396433" y="1253560"/>
            <a:ext cx="4847590" cy="53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28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3: How can I look at ALL my data at once?</a:t>
            </a: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381000" y="762000"/>
            <a:ext cx="8382000" cy="54725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Tahoma"/>
                <a:ea typeface="ＭＳ Ｐゴシック" charset="-128"/>
                <a:cs typeface="ＭＳ Ｐゴシック" charset="-128"/>
              </a:defRPr>
            </a:lvl1pPr>
            <a:lvl2pPr marL="593725" indent="-28575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2pPr>
            <a:lvl3pPr marL="868363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4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3pPr>
            <a:lvl4pPr marL="1143000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4pPr>
            <a:lvl5pPr marL="1416050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5pPr>
            <a:lvl6pPr marL="178308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Tahoma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Sort by CV plot top variable genes, but also “scale</a:t>
            </a:r>
            <a:r>
              <a:rPr lang="en-US" dirty="0" smtClean="0"/>
              <a:t>” and “cluster” values</a:t>
            </a:r>
            <a:endParaRPr lang="en-US" dirty="0"/>
          </a:p>
        </p:txBody>
      </p:sp>
      <p:pic>
        <p:nvPicPr>
          <p:cNvPr id="9" name="Picture 8" descr="full.matrix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62" r="12122"/>
          <a:stretch/>
        </p:blipFill>
        <p:spPr>
          <a:xfrm>
            <a:off x="903785" y="1198244"/>
            <a:ext cx="6482080" cy="535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5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3: How can I look at ALL my data at once?</a:t>
            </a: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381000" y="762000"/>
            <a:ext cx="8382000" cy="54725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Tahoma"/>
                <a:ea typeface="ＭＳ Ｐゴシック" charset="-128"/>
                <a:cs typeface="ＭＳ Ｐゴシック" charset="-128"/>
              </a:defRPr>
            </a:lvl1pPr>
            <a:lvl2pPr marL="593725" indent="-28575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2pPr>
            <a:lvl3pPr marL="868363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4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3pPr>
            <a:lvl4pPr marL="1143000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4pPr>
            <a:lvl5pPr marL="1416050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5pPr>
            <a:lvl6pPr marL="178308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Tahoma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Sort by CV plot top variable genes, but also </a:t>
            </a:r>
            <a:r>
              <a:rPr lang="en-US" dirty="0" smtClean="0"/>
              <a:t>“log-scale” and “k-cluster” values</a:t>
            </a:r>
            <a:endParaRPr lang="en-US" dirty="0"/>
          </a:p>
        </p:txBody>
      </p:sp>
      <p:grpSp>
        <p:nvGrpSpPr>
          <p:cNvPr id="57" name="Group 56"/>
          <p:cNvGrpSpPr/>
          <p:nvPr/>
        </p:nvGrpSpPr>
        <p:grpSpPr>
          <a:xfrm>
            <a:off x="2762202" y="1138614"/>
            <a:ext cx="4719320" cy="5466187"/>
            <a:chOff x="2367280" y="762000"/>
            <a:chExt cx="4719320" cy="5466187"/>
          </a:xfrm>
        </p:grpSpPr>
        <p:grpSp>
          <p:nvGrpSpPr>
            <p:cNvPr id="58" name="Group 57"/>
            <p:cNvGrpSpPr/>
            <p:nvPr/>
          </p:nvGrpSpPr>
          <p:grpSpPr>
            <a:xfrm>
              <a:off x="2367280" y="762000"/>
              <a:ext cx="4719320" cy="5466187"/>
              <a:chOff x="2367280" y="762000"/>
              <a:chExt cx="4719320" cy="5466187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2367280" y="5892899"/>
                <a:ext cx="579120" cy="103562"/>
              </a:xfrm>
              <a:prstGeom prst="rect">
                <a:avLst/>
              </a:prstGeom>
              <a:solidFill>
                <a:srgbClr val="144A9B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733108" y="5892899"/>
                <a:ext cx="579120" cy="103562"/>
              </a:xfrm>
              <a:prstGeom prst="rect">
                <a:avLst/>
              </a:prstGeom>
              <a:solidFill>
                <a:srgbClr val="144A9B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2958737" y="5892899"/>
                <a:ext cx="579120" cy="103562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3550194" y="5892899"/>
                <a:ext cx="579120" cy="103562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4141651" y="5892899"/>
                <a:ext cx="579120" cy="103562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507480" y="5892899"/>
                <a:ext cx="579120" cy="103562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5324565" y="5892899"/>
                <a:ext cx="579120" cy="103562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5916022" y="5892899"/>
                <a:ext cx="579120" cy="103562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2946400" y="762000"/>
                <a:ext cx="124549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baseline="0" dirty="0" smtClean="0">
                    <a:latin typeface="Tahoma"/>
                    <a:cs typeface="Tahoma"/>
                  </a:rPr>
                  <a:t>Normal diet</a:t>
                </a: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5259509" y="762000"/>
                <a:ext cx="134393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baseline="0" dirty="0" smtClean="0">
                    <a:latin typeface="Tahoma"/>
                    <a:cs typeface="Tahoma"/>
                  </a:rPr>
                  <a:t>High</a:t>
                </a:r>
                <a:r>
                  <a:rPr lang="en-US" sz="1400" b="1" dirty="0" smtClean="0">
                    <a:latin typeface="Tahoma"/>
                    <a:cs typeface="Tahoma"/>
                  </a:rPr>
                  <a:t> Fat diet</a:t>
                </a:r>
                <a:endParaRPr lang="en-US" sz="1400" b="1" baseline="0" dirty="0" smtClean="0">
                  <a:latin typeface="Tahoma"/>
                  <a:cs typeface="Tahoma"/>
                </a:endParaRPr>
              </a:p>
            </p:txBody>
          </p:sp>
          <p:pic>
            <p:nvPicPr>
              <p:cNvPr id="70" name="Picture 69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242762" y="6059150"/>
                <a:ext cx="338074" cy="169037"/>
              </a:xfrm>
              <a:prstGeom prst="rect">
                <a:avLst/>
              </a:prstGeom>
            </p:spPr>
          </p:pic>
          <p:pic>
            <p:nvPicPr>
              <p:cNvPr id="71" name="Picture 7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640703" y="6059150"/>
                <a:ext cx="338074" cy="169037"/>
              </a:xfrm>
              <a:prstGeom prst="rect">
                <a:avLst/>
              </a:prstGeom>
            </p:spPr>
          </p:pic>
          <p:pic>
            <p:nvPicPr>
              <p:cNvPr id="72" name="Picture 7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2723" y="6059150"/>
                <a:ext cx="338074" cy="169037"/>
              </a:xfrm>
              <a:prstGeom prst="rect">
                <a:avLst/>
              </a:prstGeom>
            </p:spPr>
          </p:pic>
          <p:pic>
            <p:nvPicPr>
              <p:cNvPr id="73" name="Picture 7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20626" y="6060483"/>
                <a:ext cx="261239" cy="153670"/>
              </a:xfrm>
              <a:prstGeom prst="rect">
                <a:avLst/>
              </a:prstGeom>
            </p:spPr>
          </p:pic>
          <p:pic>
            <p:nvPicPr>
              <p:cNvPr id="74" name="Picture 73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81694" y="6060483"/>
                <a:ext cx="261239" cy="153670"/>
              </a:xfrm>
              <a:prstGeom prst="rect">
                <a:avLst/>
              </a:prstGeom>
            </p:spPr>
          </p:pic>
          <p:pic>
            <p:nvPicPr>
              <p:cNvPr id="75" name="Picture 7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18568" y="6060483"/>
                <a:ext cx="261239" cy="153670"/>
              </a:xfrm>
              <a:prstGeom prst="rect">
                <a:avLst/>
              </a:prstGeom>
            </p:spPr>
          </p:pic>
          <p:pic>
            <p:nvPicPr>
              <p:cNvPr id="76" name="Picture 75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79636" y="6060483"/>
                <a:ext cx="261239" cy="153670"/>
              </a:xfrm>
              <a:prstGeom prst="rect">
                <a:avLst/>
              </a:prstGeom>
            </p:spPr>
          </p:pic>
        </p:grp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80665" y="6059150"/>
              <a:ext cx="338074" cy="169037"/>
            </a:xfrm>
            <a:prstGeom prst="rect">
              <a:avLst/>
            </a:prstGeom>
          </p:spPr>
        </p:pic>
      </p:grpSp>
      <p:grpSp>
        <p:nvGrpSpPr>
          <p:cNvPr id="77" name="Group 76"/>
          <p:cNvGrpSpPr/>
          <p:nvPr/>
        </p:nvGrpSpPr>
        <p:grpSpPr>
          <a:xfrm>
            <a:off x="1357769" y="5895950"/>
            <a:ext cx="1397000" cy="541147"/>
            <a:chOff x="6864431" y="5194630"/>
            <a:chExt cx="1397000" cy="541147"/>
          </a:xfrm>
        </p:grpSpPr>
        <p:pic>
          <p:nvPicPr>
            <p:cNvPr id="78" name="Picture 7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64431" y="5194630"/>
              <a:ext cx="1397000" cy="363347"/>
            </a:xfrm>
            <a:prstGeom prst="rect">
              <a:avLst/>
            </a:prstGeom>
          </p:spPr>
        </p:pic>
        <p:pic>
          <p:nvPicPr>
            <p:cNvPr id="79" name="Picture 7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64431" y="5557977"/>
              <a:ext cx="1397000" cy="177800"/>
            </a:xfrm>
            <a:prstGeom prst="rect">
              <a:avLst/>
            </a:prstGeom>
          </p:spPr>
        </p:pic>
      </p:grpSp>
      <p:pic>
        <p:nvPicPr>
          <p:cNvPr id="80" name="Picture 79" descr="loss.of.function.data.clust.pn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24" t="26912" r="12400" b="11506"/>
          <a:stretch/>
        </p:blipFill>
        <p:spPr>
          <a:xfrm>
            <a:off x="2778926" y="1515661"/>
            <a:ext cx="4679923" cy="4781324"/>
          </a:xfrm>
          <a:prstGeom prst="rect">
            <a:avLst/>
          </a:prstGeom>
        </p:spPr>
      </p:pic>
      <p:sp>
        <p:nvSpPr>
          <p:cNvPr id="81" name="Rectangle 80"/>
          <p:cNvSpPr/>
          <p:nvPr/>
        </p:nvSpPr>
        <p:spPr>
          <a:xfrm>
            <a:off x="2754769" y="1433254"/>
            <a:ext cx="2346960" cy="10356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5111889" y="1433254"/>
            <a:ext cx="2346960" cy="10356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17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198801"/>
            <a:ext cx="8229600" cy="669009"/>
          </a:xfrm>
        </p:spPr>
        <p:txBody>
          <a:bodyPr/>
          <a:lstStyle/>
          <a:p>
            <a:r>
              <a:rPr lang="en-US" dirty="0" smtClean="0"/>
              <a:t>Our typical RNA </a:t>
            </a:r>
            <a:r>
              <a:rPr lang="en-US" smtClean="0"/>
              <a:t>quantification pipeline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auto">
          <a:xfrm>
            <a:off x="673100" y="1079500"/>
            <a:ext cx="3060700" cy="646331"/>
          </a:xfrm>
          <a:prstGeom prst="rect">
            <a:avLst/>
          </a:prstGeom>
          <a:noFill/>
          <a:ln w="9525" cmpd="sng">
            <a:solidFill>
              <a:schemeClr val="tx1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Upload your 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sequence data (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fastq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)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 bwMode="auto">
          <a:xfrm>
            <a:off x="5295902" y="1219200"/>
            <a:ext cx="3390898" cy="369332"/>
          </a:xfrm>
          <a:prstGeom prst="rect">
            <a:avLst/>
          </a:prstGeom>
          <a:noFill/>
          <a:ln w="19050" cmpd="sng">
            <a:solidFill>
              <a:schemeClr val="tx2">
                <a:lumMod val="75000"/>
              </a:schemeClr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Make report of quality metrics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8" name="TextBox 7"/>
          <p:cNvSpPr txBox="1"/>
          <p:nvPr/>
        </p:nvSpPr>
        <p:spPr bwMode="auto">
          <a:xfrm>
            <a:off x="673100" y="2108200"/>
            <a:ext cx="3058800" cy="369332"/>
          </a:xfrm>
          <a:prstGeom prst="rect">
            <a:avLst/>
          </a:prstGeom>
          <a:noFill/>
          <a:ln w="9525" cmpd="sng">
            <a:solidFill>
              <a:schemeClr val="tx1"/>
            </a:solidFill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Align to the ribosome (Bowtie)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9" name="TextBox 8"/>
          <p:cNvSpPr txBox="1"/>
          <p:nvPr/>
        </p:nvSpPr>
        <p:spPr bwMode="auto">
          <a:xfrm>
            <a:off x="5295902" y="1968500"/>
            <a:ext cx="3390898" cy="646331"/>
          </a:xfrm>
          <a:prstGeom prst="rect">
            <a:avLst/>
          </a:prstGeom>
          <a:noFill/>
          <a:ln w="19050" cmpd="sng">
            <a:solidFill>
              <a:schemeClr val="tx2">
                <a:lumMod val="75000"/>
              </a:schemeClr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Output ribosomal contamination metrics report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0" name="TextBox 9"/>
          <p:cNvSpPr txBox="1"/>
          <p:nvPr/>
        </p:nvSpPr>
        <p:spPr bwMode="auto">
          <a:xfrm>
            <a:off x="673100" y="3115270"/>
            <a:ext cx="3060699" cy="923330"/>
          </a:xfrm>
          <a:prstGeom prst="rect">
            <a:avLst/>
          </a:prstGeom>
          <a:noFill/>
          <a:ln w="9525" cmpd="sng">
            <a:solidFill>
              <a:schemeClr val="tx1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Align remaining reads to genome (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TopHat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)  or 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transcriptome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 (RSEM)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5295902" y="2832100"/>
            <a:ext cx="3390900" cy="923330"/>
          </a:xfrm>
          <a:prstGeom prst="rect">
            <a:avLst/>
          </a:prstGeom>
          <a:noFill/>
          <a:ln w="19050" cmpd="sng">
            <a:solidFill>
              <a:schemeClr val="tx2">
                <a:lumMod val="75000"/>
              </a:schemeClr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Produce RNA-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Seq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 report</a:t>
            </a:r>
          </a:p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% aligned, % 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intergenic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, % 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exonic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, % UTR</a:t>
            </a:r>
          </a:p>
        </p:txBody>
      </p:sp>
      <p:sp>
        <p:nvSpPr>
          <p:cNvPr id="12" name="TextBox 11"/>
          <p:cNvSpPr txBox="1"/>
          <p:nvPr/>
        </p:nvSpPr>
        <p:spPr bwMode="auto">
          <a:xfrm>
            <a:off x="5295902" y="3886200"/>
            <a:ext cx="3395007" cy="369332"/>
          </a:xfrm>
          <a:prstGeom prst="rect">
            <a:avLst/>
          </a:prstGeom>
          <a:noFill/>
          <a:ln w="19050" cmpd="sng">
            <a:solidFill>
              <a:schemeClr val="accent4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Produce IGV/UCSC friendly files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3" name="TextBox 12"/>
          <p:cNvSpPr txBox="1"/>
          <p:nvPr/>
        </p:nvSpPr>
        <p:spPr bwMode="auto">
          <a:xfrm>
            <a:off x="673100" y="4775200"/>
            <a:ext cx="3060700" cy="369332"/>
          </a:xfrm>
          <a:prstGeom prst="rect">
            <a:avLst/>
          </a:prstGeom>
          <a:noFill/>
          <a:ln w="9525" cmpd="sng">
            <a:solidFill>
              <a:schemeClr val="tx1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Quantify 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transcriptome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4" name="TextBox 13"/>
          <p:cNvSpPr txBox="1"/>
          <p:nvPr/>
        </p:nvSpPr>
        <p:spPr bwMode="auto">
          <a:xfrm>
            <a:off x="5295902" y="4648200"/>
            <a:ext cx="3416299" cy="646331"/>
          </a:xfrm>
          <a:prstGeom prst="rect">
            <a:avLst/>
          </a:prstGeom>
          <a:noFill/>
          <a:ln w="19050" cmpd="sng">
            <a:solidFill>
              <a:srgbClr val="008000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Produce a table with normalized expression values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6" name="TextBox 15"/>
          <p:cNvSpPr txBox="1"/>
          <p:nvPr/>
        </p:nvSpPr>
        <p:spPr bwMode="auto">
          <a:xfrm>
            <a:off x="673100" y="5524500"/>
            <a:ext cx="3060700" cy="923330"/>
          </a:xfrm>
          <a:prstGeom prst="rect">
            <a:avLst/>
          </a:prstGeom>
          <a:noFill/>
          <a:ln w="9525" cmpd="sng">
            <a:solidFill>
              <a:schemeClr val="tx1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Call differentially expressed genes 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(if multiple samples)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7" name="TextBox 16"/>
          <p:cNvSpPr txBox="1"/>
          <p:nvPr/>
        </p:nvSpPr>
        <p:spPr bwMode="auto">
          <a:xfrm>
            <a:off x="5295902" y="5676900"/>
            <a:ext cx="3416299" cy="646331"/>
          </a:xfrm>
          <a:prstGeom prst="rect">
            <a:avLst/>
          </a:prstGeom>
          <a:noFill/>
          <a:ln w="19050" cmpd="sng">
            <a:solidFill>
              <a:srgbClr val="008000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Report pairwise significant genes that are differentially expressed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cxnSp>
        <p:nvCxnSpPr>
          <p:cNvPr id="19" name="Straight Arrow Connector 18"/>
          <p:cNvCxnSpPr>
            <a:endCxn id="7" idx="1"/>
          </p:cNvCxnSpPr>
          <p:nvPr/>
        </p:nvCxnSpPr>
        <p:spPr>
          <a:xfrm flipV="1">
            <a:off x="3733800" y="1403866"/>
            <a:ext cx="1562102" cy="5834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6" idx="2"/>
            <a:endCxn id="8" idx="0"/>
          </p:cNvCxnSpPr>
          <p:nvPr/>
        </p:nvCxnSpPr>
        <p:spPr>
          <a:xfrm flipH="1">
            <a:off x="2202500" y="1725831"/>
            <a:ext cx="950" cy="382369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8" idx="3"/>
            <a:endCxn id="9" idx="1"/>
          </p:cNvCxnSpPr>
          <p:nvPr/>
        </p:nvCxnSpPr>
        <p:spPr>
          <a:xfrm flipV="1">
            <a:off x="3731900" y="2291666"/>
            <a:ext cx="1564002" cy="1200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8" idx="2"/>
            <a:endCxn id="10" idx="0"/>
          </p:cNvCxnSpPr>
          <p:nvPr/>
        </p:nvCxnSpPr>
        <p:spPr>
          <a:xfrm>
            <a:off x="2202500" y="2477532"/>
            <a:ext cx="950" cy="637738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40" name="Straight Arrow Connector 39"/>
          <p:cNvCxnSpPr>
            <a:stCxn id="10" idx="3"/>
            <a:endCxn id="11" idx="1"/>
          </p:cNvCxnSpPr>
          <p:nvPr/>
        </p:nvCxnSpPr>
        <p:spPr>
          <a:xfrm flipV="1">
            <a:off x="3733799" y="3293765"/>
            <a:ext cx="1562103" cy="283170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cxnSp>
        <p:nvCxnSpPr>
          <p:cNvPr id="42" name="Straight Arrow Connector 41"/>
          <p:cNvCxnSpPr>
            <a:stCxn id="10" idx="3"/>
            <a:endCxn id="12" idx="1"/>
          </p:cNvCxnSpPr>
          <p:nvPr/>
        </p:nvCxnSpPr>
        <p:spPr>
          <a:xfrm>
            <a:off x="3733799" y="3576935"/>
            <a:ext cx="1562103" cy="493931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cxnSp>
        <p:nvCxnSpPr>
          <p:cNvPr id="57" name="Straight Arrow Connector 56"/>
          <p:cNvCxnSpPr>
            <a:stCxn id="10" idx="2"/>
            <a:endCxn id="13" idx="0"/>
          </p:cNvCxnSpPr>
          <p:nvPr/>
        </p:nvCxnSpPr>
        <p:spPr>
          <a:xfrm>
            <a:off x="2203450" y="4038600"/>
            <a:ext cx="0" cy="736600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60" name="Straight Arrow Connector 59"/>
          <p:cNvCxnSpPr>
            <a:stCxn id="13" idx="3"/>
            <a:endCxn id="14" idx="1"/>
          </p:cNvCxnSpPr>
          <p:nvPr/>
        </p:nvCxnSpPr>
        <p:spPr>
          <a:xfrm>
            <a:off x="3733800" y="4959866"/>
            <a:ext cx="1562102" cy="11500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cxnSp>
        <p:nvCxnSpPr>
          <p:cNvPr id="63" name="Straight Arrow Connector 62"/>
          <p:cNvCxnSpPr>
            <a:stCxn id="13" idx="2"/>
            <a:endCxn id="16" idx="0"/>
          </p:cNvCxnSpPr>
          <p:nvPr/>
        </p:nvCxnSpPr>
        <p:spPr>
          <a:xfrm>
            <a:off x="2203450" y="5144532"/>
            <a:ext cx="0" cy="379968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66" name="Straight Arrow Connector 65"/>
          <p:cNvCxnSpPr>
            <a:stCxn id="16" idx="3"/>
            <a:endCxn id="17" idx="1"/>
          </p:cNvCxnSpPr>
          <p:nvPr/>
        </p:nvCxnSpPr>
        <p:spPr>
          <a:xfrm>
            <a:off x="3733800" y="5986165"/>
            <a:ext cx="1562102" cy="13901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sp>
        <p:nvSpPr>
          <p:cNvPr id="3" name="Rectangle 2"/>
          <p:cNvSpPr/>
          <p:nvPr/>
        </p:nvSpPr>
        <p:spPr>
          <a:xfrm>
            <a:off x="381000" y="5334000"/>
            <a:ext cx="8458200" cy="1295400"/>
          </a:xfrm>
          <a:prstGeom prst="rect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72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 idx="4294967295"/>
          </p:nvPr>
        </p:nvSpPr>
        <p:spPr>
          <a:xfrm>
            <a:off x="838200" y="1730375"/>
            <a:ext cx="8305800" cy="1470025"/>
          </a:xfrm>
        </p:spPr>
        <p:txBody>
          <a:bodyPr>
            <a:noAutofit/>
          </a:bodyPr>
          <a:lstStyle/>
          <a:p>
            <a:pPr eaLnBrk="1" hangingPunct="1"/>
            <a:r>
              <a:rPr lang="en-US" sz="3200" b="1" dirty="0" smtClean="0">
                <a:latin typeface="Gill Sans MT" pitchFamily="34" charset="0"/>
              </a:rPr>
              <a:t>What is clustering?</a:t>
            </a:r>
            <a:endParaRPr lang="en-US" sz="2400" dirty="0" smtClean="0"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509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76400"/>
            <a:ext cx="6362700" cy="46609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– Similar patterns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43400" y="1295400"/>
            <a:ext cx="1250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Samples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 rot="5400000">
            <a:off x="7666331" y="3458869"/>
            <a:ext cx="978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Genes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54846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clustering – when are vector similar?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7348623"/>
              </p:ext>
            </p:extLst>
          </p:nvPr>
        </p:nvGraphicFramePr>
        <p:xfrm>
          <a:off x="1524000" y="1371600"/>
          <a:ext cx="5257800" cy="1884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"/>
                <a:gridCol w="1051560"/>
                <a:gridCol w="1051560"/>
                <a:gridCol w="1051560"/>
                <a:gridCol w="10515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Cond4</a:t>
                      </a:r>
                      <a:endParaRPr lang="en-US" dirty="0"/>
                    </a:p>
                  </a:txBody>
                  <a:tcPr/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44500" y="4203700"/>
            <a:ext cx="61093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Clustering is about similarity: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Between two rows (specified by a distance function)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Between two sets of rows (specified by the linkage method)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803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distance?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5440" y="1026160"/>
            <a:ext cx="86485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goal of clustering is to group together samples that are “similar”.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When are two expression profiles “similar”?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We consider each expression profile as a large “vector”. Each gene being a “dimension”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286000"/>
            <a:ext cx="3352800" cy="2946400"/>
          </a:xfrm>
          <a:prstGeom prst="rect">
            <a:avLst/>
          </a:prstGeom>
        </p:spPr>
      </p:pic>
      <p:sp>
        <p:nvSpPr>
          <p:cNvPr id="6" name="Right Brace 5"/>
          <p:cNvSpPr/>
          <p:nvPr/>
        </p:nvSpPr>
        <p:spPr>
          <a:xfrm rot="19440000">
            <a:off x="2998283" y="2520180"/>
            <a:ext cx="228600" cy="762000"/>
          </a:xfrm>
          <a:prstGeom prst="rightBrace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276600" y="2590800"/>
            <a:ext cx="1928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Euclidean distance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1483360" y="4246880"/>
            <a:ext cx="143237" cy="172720"/>
          </a:xfrm>
          <a:custGeom>
            <a:avLst/>
            <a:gdLst>
              <a:gd name="connsiteX0" fmla="*/ 0 w 143237"/>
              <a:gd name="connsiteY0" fmla="*/ 0 h 172720"/>
              <a:gd name="connsiteX1" fmla="*/ 81280 w 143237"/>
              <a:gd name="connsiteY1" fmla="*/ 20320 h 172720"/>
              <a:gd name="connsiteX2" fmla="*/ 111760 w 143237"/>
              <a:gd name="connsiteY2" fmla="*/ 50800 h 172720"/>
              <a:gd name="connsiteX3" fmla="*/ 142240 w 143237"/>
              <a:gd name="connsiteY3" fmla="*/ 111760 h 172720"/>
              <a:gd name="connsiteX4" fmla="*/ 142240 w 143237"/>
              <a:gd name="connsiteY4" fmla="*/ 172720 h 17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237" h="172720">
                <a:moveTo>
                  <a:pt x="0" y="0"/>
                </a:moveTo>
                <a:cubicBezTo>
                  <a:pt x="7328" y="1466"/>
                  <a:pt x="67891" y="11394"/>
                  <a:pt x="81280" y="20320"/>
                </a:cubicBezTo>
                <a:cubicBezTo>
                  <a:pt x="93235" y="28290"/>
                  <a:pt x="102562" y="39762"/>
                  <a:pt x="111760" y="50800"/>
                </a:cubicBezTo>
                <a:cubicBezTo>
                  <a:pt x="124713" y="66344"/>
                  <a:pt x="139890" y="90611"/>
                  <a:pt x="142240" y="111760"/>
                </a:cubicBezTo>
                <a:cubicBezTo>
                  <a:pt x="144484" y="131956"/>
                  <a:pt x="142240" y="152400"/>
                  <a:pt x="142240" y="172720"/>
                </a:cubicBezTo>
              </a:path>
            </a:pathLst>
          </a:cu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828800" y="4267200"/>
            <a:ext cx="2078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Correlation distance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2565400"/>
            <a:ext cx="3324860" cy="533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0" y="4150360"/>
            <a:ext cx="251968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042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difference distance care for?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914400"/>
            <a:ext cx="3505200" cy="24930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066800"/>
            <a:ext cx="2819399" cy="247765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43000" y="3429000"/>
            <a:ext cx="5927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Similar correlation distance, very different </a:t>
            </a:r>
            <a:r>
              <a:rPr lang="en-US" dirty="0" err="1" smtClean="0"/>
              <a:t>euclidean</a:t>
            </a:r>
            <a:r>
              <a:rPr lang="en-US" dirty="0" smtClean="0"/>
              <a:t> distance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4038600"/>
            <a:ext cx="3124200" cy="249936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038600" y="5029200"/>
            <a:ext cx="2937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Correlation distance almost 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815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Similarity between groups of points</a:t>
            </a:r>
          </a:p>
        </p:txBody>
      </p:sp>
      <p:sp>
        <p:nvSpPr>
          <p:cNvPr id="3" name="Oval 2"/>
          <p:cNvSpPr/>
          <p:nvPr/>
        </p:nvSpPr>
        <p:spPr>
          <a:xfrm>
            <a:off x="3200400" y="19050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29000" y="18288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52800" y="22098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600" y="21336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124200" y="23622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953000" y="20574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029200" y="25908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105400" y="22860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724400" y="23622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352800" y="25146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648200" y="27432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876800" y="28194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505200" y="23622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>
            <a:stCxn id="6" idx="6"/>
            <a:endCxn id="10" idx="2"/>
          </p:cNvCxnSpPr>
          <p:nvPr/>
        </p:nvCxnSpPr>
        <p:spPr>
          <a:xfrm>
            <a:off x="3810000" y="2247900"/>
            <a:ext cx="1295400" cy="1524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" idx="6"/>
            <a:endCxn id="11" idx="2"/>
          </p:cNvCxnSpPr>
          <p:nvPr/>
        </p:nvCxnSpPr>
        <p:spPr>
          <a:xfrm>
            <a:off x="3810000" y="2247900"/>
            <a:ext cx="914400" cy="228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6" idx="6"/>
            <a:endCxn id="8" idx="2"/>
          </p:cNvCxnSpPr>
          <p:nvPr/>
        </p:nvCxnSpPr>
        <p:spPr>
          <a:xfrm flipV="1">
            <a:off x="3810000" y="2171700"/>
            <a:ext cx="1143000" cy="76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9" idx="2"/>
          </p:cNvCxnSpPr>
          <p:nvPr/>
        </p:nvCxnSpPr>
        <p:spPr>
          <a:xfrm>
            <a:off x="3810000" y="2247900"/>
            <a:ext cx="121920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14" idx="2"/>
          </p:cNvCxnSpPr>
          <p:nvPr/>
        </p:nvCxnSpPr>
        <p:spPr>
          <a:xfrm>
            <a:off x="3810000" y="2247900"/>
            <a:ext cx="1066800" cy="6858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endCxn id="13" idx="2"/>
          </p:cNvCxnSpPr>
          <p:nvPr/>
        </p:nvCxnSpPr>
        <p:spPr>
          <a:xfrm>
            <a:off x="3810000" y="2247900"/>
            <a:ext cx="838200" cy="609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2" idx="6"/>
            <a:endCxn id="11" idx="2"/>
          </p:cNvCxnSpPr>
          <p:nvPr/>
        </p:nvCxnSpPr>
        <p:spPr>
          <a:xfrm flipV="1">
            <a:off x="3505200" y="2476500"/>
            <a:ext cx="1219200" cy="1524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2" idx="6"/>
            <a:endCxn id="8" idx="2"/>
          </p:cNvCxnSpPr>
          <p:nvPr/>
        </p:nvCxnSpPr>
        <p:spPr>
          <a:xfrm flipV="1">
            <a:off x="3505200" y="2171700"/>
            <a:ext cx="144780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2" idx="6"/>
          </p:cNvCxnSpPr>
          <p:nvPr/>
        </p:nvCxnSpPr>
        <p:spPr>
          <a:xfrm>
            <a:off x="3505200" y="2628900"/>
            <a:ext cx="1143000" cy="266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2" idx="6"/>
          </p:cNvCxnSpPr>
          <p:nvPr/>
        </p:nvCxnSpPr>
        <p:spPr>
          <a:xfrm>
            <a:off x="3505200" y="2628900"/>
            <a:ext cx="1371600" cy="3429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2" idx="6"/>
            <a:endCxn id="9" idx="2"/>
          </p:cNvCxnSpPr>
          <p:nvPr/>
        </p:nvCxnSpPr>
        <p:spPr>
          <a:xfrm>
            <a:off x="3505200" y="2628900"/>
            <a:ext cx="1524000" cy="76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2" idx="6"/>
            <a:endCxn id="10" idx="2"/>
          </p:cNvCxnSpPr>
          <p:nvPr/>
        </p:nvCxnSpPr>
        <p:spPr>
          <a:xfrm flipV="1">
            <a:off x="3505200" y="2400300"/>
            <a:ext cx="1600200" cy="228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" idx="6"/>
            <a:endCxn id="11" idx="2"/>
          </p:cNvCxnSpPr>
          <p:nvPr/>
        </p:nvCxnSpPr>
        <p:spPr>
          <a:xfrm>
            <a:off x="3810000" y="2247900"/>
            <a:ext cx="914400" cy="228600"/>
          </a:xfrm>
          <a:prstGeom prst="straightConnector1">
            <a:avLst/>
          </a:prstGeom>
          <a:ln>
            <a:solidFill>
              <a:srgbClr val="A1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3352800" y="2057400"/>
            <a:ext cx="1524000" cy="914400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" y="4724400"/>
            <a:ext cx="457200" cy="0"/>
          </a:xfrm>
          <a:prstGeom prst="straightConnector1">
            <a:avLst/>
          </a:prstGeom>
          <a:ln>
            <a:solidFill>
              <a:srgbClr val="3344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54182" y="4267200"/>
            <a:ext cx="415636" cy="0"/>
          </a:xfrm>
          <a:prstGeom prst="straightConnector1">
            <a:avLst/>
          </a:prstGeom>
          <a:ln>
            <a:solidFill>
              <a:srgbClr val="A1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228600" y="1219200"/>
            <a:ext cx="45570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ill Sans"/>
                <a:cs typeface="Gill Sans"/>
              </a:rPr>
              <a:t>Linkage: Distance between two sets (</a:t>
            </a:r>
            <a:r>
              <a:rPr lang="en-US" dirty="0">
                <a:latin typeface="Courier"/>
                <a:cs typeface="Courier"/>
              </a:rPr>
              <a:t>d(R,S)</a:t>
            </a:r>
            <a:r>
              <a:rPr lang="en-US" dirty="0">
                <a:latin typeface="Gill Sans"/>
                <a:cs typeface="Gill Sans"/>
              </a:rPr>
              <a:t>)</a:t>
            </a:r>
          </a:p>
        </p:txBody>
      </p:sp>
      <p:pic>
        <p:nvPicPr>
          <p:cNvPr id="87" name="Picture 8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4495800"/>
            <a:ext cx="3729789" cy="381000"/>
          </a:xfrm>
          <a:prstGeom prst="rect">
            <a:avLst/>
          </a:prstGeom>
        </p:spPr>
      </p:pic>
      <p:sp>
        <p:nvSpPr>
          <p:cNvPr id="88" name="Rectangle 87"/>
          <p:cNvSpPr/>
          <p:nvPr/>
        </p:nvSpPr>
        <p:spPr>
          <a:xfrm>
            <a:off x="1143000" y="4495800"/>
            <a:ext cx="1878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Complete Linkage</a:t>
            </a:r>
            <a:endParaRPr lang="en-US" dirty="0"/>
          </a:p>
        </p:txBody>
      </p:sp>
      <p:pic>
        <p:nvPicPr>
          <p:cNvPr id="89" name="Picture 8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3962400"/>
            <a:ext cx="3897923" cy="533400"/>
          </a:xfrm>
          <a:prstGeom prst="rect">
            <a:avLst/>
          </a:prstGeom>
        </p:spPr>
      </p:pic>
      <p:sp>
        <p:nvSpPr>
          <p:cNvPr id="90" name="Rectangle 89"/>
          <p:cNvSpPr/>
          <p:nvPr/>
        </p:nvSpPr>
        <p:spPr>
          <a:xfrm>
            <a:off x="1210163" y="4020134"/>
            <a:ext cx="1343251" cy="4062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Single Linkage</a:t>
            </a:r>
            <a:endParaRPr lang="en-US" dirty="0"/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5300" y="4953000"/>
            <a:ext cx="3670300" cy="431800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1206500" y="5029200"/>
            <a:ext cx="1700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Average Linkage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441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90" grpId="0"/>
      <p:bldP spid="9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Similarity between groups of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Gill Sans"/>
                <a:cs typeface="Gill Sans"/>
              </a:rPr>
              <a:t>Linkage: Distance between two sets (</a:t>
            </a:r>
            <a:r>
              <a:rPr lang="en-US" sz="2600" dirty="0">
                <a:latin typeface="Courier"/>
                <a:cs typeface="Courier"/>
              </a:rPr>
              <a:t>d(R,S)</a:t>
            </a:r>
            <a:r>
              <a:rPr lang="en-US" dirty="0" smtClean="0">
                <a:latin typeface="Gill Sans"/>
                <a:cs typeface="Gill Sans"/>
              </a:rPr>
              <a:t>)</a:t>
            </a:r>
          </a:p>
          <a:p>
            <a:pPr lvl="1"/>
            <a:r>
              <a:rPr lang="en-US" dirty="0" smtClean="0">
                <a:latin typeface="Gill Sans"/>
                <a:cs typeface="Gill Sans"/>
              </a:rPr>
              <a:t>Complete:</a:t>
            </a:r>
          </a:p>
          <a:p>
            <a:pPr lvl="1"/>
            <a:r>
              <a:rPr lang="en-US" dirty="0" smtClean="0">
                <a:latin typeface="Gill Sans"/>
                <a:cs typeface="Gill Sans"/>
              </a:rPr>
              <a:t>Average:  </a:t>
            </a:r>
          </a:p>
          <a:p>
            <a:pPr lvl="1"/>
            <a:r>
              <a:rPr lang="en-US" dirty="0" smtClean="0">
                <a:latin typeface="Gill Sans"/>
                <a:cs typeface="Gill Sans"/>
              </a:rPr>
              <a:t>Single:</a:t>
            </a:r>
          </a:p>
          <a:p>
            <a:r>
              <a:rPr lang="en-US" dirty="0" smtClean="0">
                <a:latin typeface="Gill Sans"/>
                <a:cs typeface="Gill Sans"/>
              </a:rPr>
              <a:t>Distance: Correlation, geometric (</a:t>
            </a:r>
            <a:r>
              <a:rPr lang="en-US" dirty="0" err="1" smtClean="0">
                <a:latin typeface="Gill Sans"/>
                <a:cs typeface="Gill Sans"/>
              </a:rPr>
              <a:t>euclidean</a:t>
            </a:r>
            <a:r>
              <a:rPr lang="en-US" dirty="0" smtClean="0">
                <a:latin typeface="Gill Sans"/>
                <a:cs typeface="Gill Sans"/>
              </a:rPr>
              <a:t>) </a:t>
            </a:r>
            <a:endParaRPr lang="en-US" dirty="0">
              <a:latin typeface="Gill Sans"/>
              <a:cs typeface="Gill San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600200"/>
            <a:ext cx="3729789" cy="38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006600"/>
            <a:ext cx="3670300" cy="431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0" y="2476500"/>
            <a:ext cx="3897923" cy="533400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263281"/>
              </p:ext>
            </p:extLst>
          </p:nvPr>
        </p:nvGraphicFramePr>
        <p:xfrm>
          <a:off x="1676400" y="3962400"/>
          <a:ext cx="5257800" cy="1884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"/>
                <a:gridCol w="1051560"/>
                <a:gridCol w="1051560"/>
                <a:gridCol w="1051560"/>
                <a:gridCol w="10515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Cond4</a:t>
                      </a:r>
                      <a:endParaRPr lang="en-US" dirty="0"/>
                    </a:p>
                  </a:txBody>
                  <a:tcPr/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6276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effect of the linkage method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914400"/>
            <a:ext cx="3954145" cy="34175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914400"/>
            <a:ext cx="3929380" cy="3384550"/>
          </a:xfrm>
          <a:prstGeom prst="rect">
            <a:avLst/>
          </a:prstGeom>
        </p:spPr>
      </p:pic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9243297"/>
              </p:ext>
            </p:extLst>
          </p:nvPr>
        </p:nvGraphicFramePr>
        <p:xfrm>
          <a:off x="2133600" y="4724400"/>
          <a:ext cx="5257800" cy="1884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"/>
                <a:gridCol w="1051560"/>
                <a:gridCol w="1051560"/>
                <a:gridCol w="1051560"/>
                <a:gridCol w="10515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Cond4</a:t>
                      </a:r>
                      <a:endParaRPr lang="en-US" dirty="0"/>
                    </a:p>
                  </a:txBody>
                  <a:tcPr/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679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effect of the linkage method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914400"/>
            <a:ext cx="3954145" cy="34175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914400"/>
            <a:ext cx="3929380" cy="3384550"/>
          </a:xfrm>
          <a:prstGeom prst="rect">
            <a:avLst/>
          </a:prstGeom>
        </p:spPr>
      </p:pic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9853985"/>
              </p:ext>
            </p:extLst>
          </p:nvPr>
        </p:nvGraphicFramePr>
        <p:xfrm>
          <a:off x="1219200" y="4648200"/>
          <a:ext cx="6400800" cy="19763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Worksheet" r:id="rId5" imgW="4152900" imgH="1282700" progId="Excel.Sheet.12">
                  <p:embed/>
                </p:oleObj>
              </mc:Choice>
              <mc:Fallback>
                <p:oleObj name="Worksheet" r:id="rId5" imgW="4152900" imgH="128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19200" y="4648200"/>
                        <a:ext cx="6400800" cy="19763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048000" y="4267200"/>
            <a:ext cx="30202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Correlation distance matrix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71889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of the distance!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990600"/>
            <a:ext cx="3505200" cy="30688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990599"/>
            <a:ext cx="3733800" cy="3216089"/>
          </a:xfrm>
          <a:prstGeom prst="rect">
            <a:avLst/>
          </a:prstGeom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7195768"/>
              </p:ext>
            </p:extLst>
          </p:nvPr>
        </p:nvGraphicFramePr>
        <p:xfrm>
          <a:off x="571491" y="4343400"/>
          <a:ext cx="3652838" cy="1528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Worksheet" r:id="rId5" imgW="3060700" imgH="1282700" progId="Excel.Sheet.12">
                  <p:embed/>
                </p:oleObj>
              </mc:Choice>
              <mc:Fallback>
                <p:oleObj name="Worksheet" r:id="rId5" imgW="3060700" imgH="128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1491" y="4343400"/>
                        <a:ext cx="3652838" cy="1528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859132"/>
              </p:ext>
            </p:extLst>
          </p:nvPr>
        </p:nvGraphicFramePr>
        <p:xfrm>
          <a:off x="5334000" y="4279900"/>
          <a:ext cx="3124200" cy="1663700"/>
        </p:xfrm>
        <a:graphic>
          <a:graphicData uri="http://schemas.openxmlformats.org/drawingml/2006/table">
            <a:tbl>
              <a:tblPr/>
              <a:tblGrid>
                <a:gridCol w="1015365"/>
                <a:gridCol w="562356"/>
                <a:gridCol w="515493"/>
                <a:gridCol w="453009"/>
                <a:gridCol w="577977"/>
              </a:tblGrid>
              <a:tr h="33274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Column1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7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12.25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3.20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3327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13.28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7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11.24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3327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143000" y="6172200"/>
            <a:ext cx="273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Correlation distance matrix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105400" y="6172200"/>
            <a:ext cx="3775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Geometric (</a:t>
            </a:r>
            <a:r>
              <a:rPr lang="en-US" dirty="0"/>
              <a:t>E</a:t>
            </a:r>
            <a:r>
              <a:rPr lang="en-US" dirty="0" smtClean="0"/>
              <a:t>uclidean) distance matrix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429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Were we left</a:t>
            </a:r>
            <a:r>
              <a:rPr lang="is-IS" dirty="0" smtClean="0"/>
              <a:t>….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53291" y="1295400"/>
            <a:ext cx="2161309" cy="2209800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852135" y="17532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1295400" y="15240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156372" y="18288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219200" y="2057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524000" y="19812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676400" y="21336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936919" y="2306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089319" y="24588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241719" y="26112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394119" y="27636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60719" y="29160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013119" y="3068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81164" y="24668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33564" y="26192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85964" y="27716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90600" y="2057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6200000">
            <a:off x="1352724" y="2133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143000" y="2133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5400000">
            <a:off x="778413" y="2046082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1385535" y="16770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2667000" y="914400"/>
            <a:ext cx="2161309" cy="2209800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3165844" y="13722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3609109" y="11430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3470081" y="14478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3532909" y="1676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3837709" y="16002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3990109" y="17526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3250628" y="1925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3403028" y="20778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3555428" y="22302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3707828" y="23826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3174428" y="25350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3326828" y="2687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2794873" y="20858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2947273" y="22382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3099673" y="23906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3304309" y="1676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rot="16200000">
            <a:off x="3666433" y="1752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3456709" y="1752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rot="5400000">
            <a:off x="3092122" y="1665082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flipV="1">
            <a:off x="3699244" y="12960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5029200" y="1066800"/>
            <a:ext cx="2161309" cy="2209800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 flipV="1">
            <a:off x="5528044" y="15246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V="1">
            <a:off x="5971309" y="12954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5832281" y="16002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5895109" y="18288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6199909" y="17526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6352309" y="19050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5612828" y="20778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5765228" y="22302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5917628" y="23826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6070028" y="25350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5536628" y="2687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5689028" y="28398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5157073" y="22382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09473" y="23906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5461873" y="25430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5666509" y="18288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rot="16200000">
            <a:off x="6028633" y="19050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5818909" y="19050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rot="5400000">
            <a:off x="5454322" y="1817482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6061444" y="14484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2057400" y="3200400"/>
            <a:ext cx="2161309" cy="2209800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Connector 96"/>
          <p:cNvCxnSpPr/>
          <p:nvPr/>
        </p:nvCxnSpPr>
        <p:spPr>
          <a:xfrm flipV="1">
            <a:off x="2556244" y="36582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2999509" y="34290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V="1">
            <a:off x="2860481" y="37338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2923309" y="3962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3228109" y="38862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3380509" y="40386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2641028" y="4211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2793428" y="43638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2945828" y="45162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3098228" y="46686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2564828" y="48210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2717228" y="4973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2185273" y="43718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2337673" y="45242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2490073" y="46766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2694709" y="3962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rot="16200000">
            <a:off x="3056833" y="4038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2847109" y="4038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rot="5400000">
            <a:off x="2482522" y="3951082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3089644" y="35820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6997700" y="4325112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7988300" y="4553712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5562600" y="47061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6769100" y="4325112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 rot="16200000">
            <a:off x="7131224" y="4401312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7283624" y="4553712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 rot="5400000">
            <a:off x="6939553" y="4611859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 flipV="1">
            <a:off x="5702300" y="3791712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5918200" y="48411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6286298" y="49855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>
            <a:off x="5715000" y="48585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6070600" y="49935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>
            <a:off x="6438698" y="5137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>
            <a:off x="5867400" y="5010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6223000" y="51459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6591098" y="5290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>
            <a:off x="6019800" y="5163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6375400" y="52983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6743498" y="5442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6172200" y="5315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6527800" y="54507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>
            <a:off x="6895898" y="55951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6324600" y="54681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>
            <a:off x="6680200" y="56031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7048298" y="57475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6477000" y="56205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6832600" y="57555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>
            <a:off x="7200698" y="5899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6629400" y="5772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6985000" y="59079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7353098" y="6052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6781800" y="5925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>
            <a:off x="7137400" y="60603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7505498" y="6204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>
            <a:off x="6934200" y="6077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7289800" y="62127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>
            <a:off x="7620000" y="6331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/>
          <p:nvPr/>
        </p:nvCxnSpPr>
        <p:spPr>
          <a:xfrm>
            <a:off x="5448502" y="54935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>
            <a:off x="5804102" y="56285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>
            <a:off x="6172200" y="5772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>
            <a:off x="5600902" y="5645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5956502" y="57809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6324600" y="5925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>
            <a:off x="5753302" y="5798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>
            <a:off x="6108902" y="59333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6477000" y="6077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8305800" y="4553712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8140700" y="4706112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8293100" y="4858512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 flipV="1">
            <a:off x="6248400" y="3715512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/>
          <p:nvPr/>
        </p:nvCxnSpPr>
        <p:spPr>
          <a:xfrm flipV="1">
            <a:off x="6007100" y="4096512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/>
          <p:nvPr/>
        </p:nvCxnSpPr>
        <p:spPr>
          <a:xfrm flipV="1">
            <a:off x="6172200" y="3867912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>
          <a:xfrm>
            <a:off x="5410200" y="53919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/>
        </p:nvSpPr>
        <p:spPr>
          <a:xfrm>
            <a:off x="5490464" y="45918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6477000" y="53919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/>
          <p:cNvSpPr/>
          <p:nvPr/>
        </p:nvSpPr>
        <p:spPr>
          <a:xfrm>
            <a:off x="5638800" y="36647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/>
        </p:nvSpPr>
        <p:spPr>
          <a:xfrm>
            <a:off x="7010400" y="43251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8229600" y="4751324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5" name="Oval 174"/>
          <p:cNvSpPr/>
          <p:nvPr/>
        </p:nvSpPr>
        <p:spPr>
          <a:xfrm>
            <a:off x="7543800" y="62301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6" name="Oval 175"/>
          <p:cNvSpPr/>
          <p:nvPr/>
        </p:nvSpPr>
        <p:spPr>
          <a:xfrm>
            <a:off x="6972300" y="56713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7" name="Oval 176"/>
          <p:cNvSpPr/>
          <p:nvPr/>
        </p:nvSpPr>
        <p:spPr>
          <a:xfrm>
            <a:off x="6210300" y="48966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9" name="Straight Connector 178"/>
          <p:cNvCxnSpPr/>
          <p:nvPr/>
        </p:nvCxnSpPr>
        <p:spPr>
          <a:xfrm flipV="1">
            <a:off x="6248400" y="35814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6794500" y="35052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V="1">
            <a:off x="6553200" y="38862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 flipV="1">
            <a:off x="6718300" y="36576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3" name="Oval 182"/>
          <p:cNvSpPr/>
          <p:nvPr/>
        </p:nvSpPr>
        <p:spPr>
          <a:xfrm>
            <a:off x="6184900" y="34544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4" name="Straight Connector 183"/>
          <p:cNvCxnSpPr/>
          <p:nvPr/>
        </p:nvCxnSpPr>
        <p:spPr>
          <a:xfrm>
            <a:off x="7281164" y="4798583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>
            <a:off x="7052564" y="4798583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/>
          <p:nvPr/>
        </p:nvCxnSpPr>
        <p:spPr>
          <a:xfrm rot="16200000">
            <a:off x="7414688" y="4874783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>
          <a:xfrm>
            <a:off x="7567088" y="5027183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rot="5400000">
            <a:off x="7223017" y="5085330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9" name="Oval 188"/>
          <p:cNvSpPr/>
          <p:nvPr/>
        </p:nvSpPr>
        <p:spPr>
          <a:xfrm>
            <a:off x="7293864" y="4798583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5" name="Straight Connector 194"/>
          <p:cNvCxnSpPr/>
          <p:nvPr/>
        </p:nvCxnSpPr>
        <p:spPr>
          <a:xfrm>
            <a:off x="7620000" y="39624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7937500" y="39624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/>
          <p:nvPr/>
        </p:nvCxnSpPr>
        <p:spPr>
          <a:xfrm>
            <a:off x="7772400" y="41148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>
            <a:off x="7924800" y="42672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9" name="Oval 198"/>
          <p:cNvSpPr/>
          <p:nvPr/>
        </p:nvSpPr>
        <p:spPr>
          <a:xfrm>
            <a:off x="7861300" y="41600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0" name="Straight Connector 199"/>
          <p:cNvCxnSpPr/>
          <p:nvPr/>
        </p:nvCxnSpPr>
        <p:spPr>
          <a:xfrm>
            <a:off x="8115098" y="54610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/>
          <p:nvPr/>
        </p:nvCxnSpPr>
        <p:spPr>
          <a:xfrm>
            <a:off x="7543800" y="53340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/>
          <p:nvPr/>
        </p:nvCxnSpPr>
        <p:spPr>
          <a:xfrm>
            <a:off x="7899400" y="54689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/>
          <p:nvPr/>
        </p:nvCxnSpPr>
        <p:spPr>
          <a:xfrm>
            <a:off x="8267498" y="5613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>
          <a:xfrm>
            <a:off x="7696200" y="5486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/>
          <p:nvPr/>
        </p:nvCxnSpPr>
        <p:spPr>
          <a:xfrm>
            <a:off x="8051800" y="56213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/>
          <p:nvPr/>
        </p:nvCxnSpPr>
        <p:spPr>
          <a:xfrm>
            <a:off x="8419898" y="5765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/>
          <p:nvPr/>
        </p:nvCxnSpPr>
        <p:spPr>
          <a:xfrm>
            <a:off x="7848600" y="5638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/>
          <p:cNvCxnSpPr/>
          <p:nvPr/>
        </p:nvCxnSpPr>
        <p:spPr>
          <a:xfrm>
            <a:off x="8204200" y="57737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/>
          <p:nvPr/>
        </p:nvCxnSpPr>
        <p:spPr>
          <a:xfrm>
            <a:off x="8572298" y="5918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>
            <a:off x="8001000" y="5791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/>
          <p:nvPr/>
        </p:nvCxnSpPr>
        <p:spPr>
          <a:xfrm>
            <a:off x="8356600" y="59261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/>
          <p:nvPr/>
        </p:nvCxnSpPr>
        <p:spPr>
          <a:xfrm>
            <a:off x="8686800" y="6045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/>
          <p:cNvCxnSpPr/>
          <p:nvPr/>
        </p:nvCxnSpPr>
        <p:spPr>
          <a:xfrm>
            <a:off x="7239000" y="5486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/>
          <p:cNvCxnSpPr/>
          <p:nvPr/>
        </p:nvCxnSpPr>
        <p:spPr>
          <a:xfrm>
            <a:off x="7391400" y="5638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/>
          <p:cNvCxnSpPr/>
          <p:nvPr/>
        </p:nvCxnSpPr>
        <p:spPr>
          <a:xfrm>
            <a:off x="7543800" y="5791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6" name="Oval 215"/>
          <p:cNvSpPr/>
          <p:nvPr/>
        </p:nvSpPr>
        <p:spPr>
          <a:xfrm>
            <a:off x="8610600" y="59436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7" name="Oval 216"/>
          <p:cNvSpPr/>
          <p:nvPr/>
        </p:nvSpPr>
        <p:spPr>
          <a:xfrm>
            <a:off x="8039100" y="53848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2" name="Straight Connector 251"/>
          <p:cNvCxnSpPr/>
          <p:nvPr/>
        </p:nvCxnSpPr>
        <p:spPr>
          <a:xfrm>
            <a:off x="5257800" y="49149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Connector 252"/>
          <p:cNvCxnSpPr/>
          <p:nvPr/>
        </p:nvCxnSpPr>
        <p:spPr>
          <a:xfrm>
            <a:off x="5613400" y="50498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4" name="Straight Connector 253"/>
          <p:cNvCxnSpPr/>
          <p:nvPr/>
        </p:nvCxnSpPr>
        <p:spPr>
          <a:xfrm>
            <a:off x="5410200" y="50673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Connector 254"/>
          <p:cNvCxnSpPr/>
          <p:nvPr/>
        </p:nvCxnSpPr>
        <p:spPr>
          <a:xfrm>
            <a:off x="5765800" y="52022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Connector 255"/>
          <p:cNvCxnSpPr/>
          <p:nvPr/>
        </p:nvCxnSpPr>
        <p:spPr>
          <a:xfrm>
            <a:off x="5562600" y="52197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7" name="Straight Connector 256"/>
          <p:cNvCxnSpPr/>
          <p:nvPr/>
        </p:nvCxnSpPr>
        <p:spPr>
          <a:xfrm>
            <a:off x="5918200" y="53546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/>
          <p:cNvCxnSpPr/>
          <p:nvPr/>
        </p:nvCxnSpPr>
        <p:spPr>
          <a:xfrm>
            <a:off x="5715000" y="53721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Connector 258"/>
          <p:cNvCxnSpPr/>
          <p:nvPr/>
        </p:nvCxnSpPr>
        <p:spPr>
          <a:xfrm>
            <a:off x="5867400" y="55245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0" name="Straight Connector 259"/>
          <p:cNvCxnSpPr/>
          <p:nvPr/>
        </p:nvCxnSpPr>
        <p:spPr>
          <a:xfrm>
            <a:off x="5143702" y="57023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Connector 260"/>
          <p:cNvCxnSpPr/>
          <p:nvPr/>
        </p:nvCxnSpPr>
        <p:spPr>
          <a:xfrm>
            <a:off x="5499302" y="58372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Connector 261"/>
          <p:cNvCxnSpPr/>
          <p:nvPr/>
        </p:nvCxnSpPr>
        <p:spPr>
          <a:xfrm>
            <a:off x="5867400" y="59817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/>
          <p:nvPr/>
        </p:nvCxnSpPr>
        <p:spPr>
          <a:xfrm>
            <a:off x="5296102" y="58547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Connector 263"/>
          <p:cNvCxnSpPr/>
          <p:nvPr/>
        </p:nvCxnSpPr>
        <p:spPr>
          <a:xfrm>
            <a:off x="5651702" y="59896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Connector 264"/>
          <p:cNvCxnSpPr/>
          <p:nvPr/>
        </p:nvCxnSpPr>
        <p:spPr>
          <a:xfrm>
            <a:off x="5448502" y="60071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Connector 265"/>
          <p:cNvCxnSpPr/>
          <p:nvPr/>
        </p:nvCxnSpPr>
        <p:spPr>
          <a:xfrm>
            <a:off x="5804102" y="61420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7" name="Oval 266"/>
          <p:cNvSpPr/>
          <p:nvPr/>
        </p:nvSpPr>
        <p:spPr>
          <a:xfrm>
            <a:off x="5105400" y="56007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/>
          <p:cNvSpPr/>
          <p:nvPr/>
        </p:nvSpPr>
        <p:spPr>
          <a:xfrm>
            <a:off x="5185664" y="48006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TextBox 268"/>
          <p:cNvSpPr txBox="1"/>
          <p:nvPr/>
        </p:nvSpPr>
        <p:spPr>
          <a:xfrm>
            <a:off x="335280" y="5498068"/>
            <a:ext cx="2442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"/>
                <a:cs typeface="Times"/>
              </a:rPr>
              <a:t>E(# </a:t>
            </a:r>
            <a:r>
              <a:rPr lang="en-US" b="1" dirty="0" err="1" smtClean="0">
                <a:latin typeface="Times"/>
                <a:cs typeface="Times"/>
              </a:rPr>
              <a:t>f</a:t>
            </a:r>
            <a:r>
              <a:rPr lang="en-US" b="1" baseline="-25000" dirty="0" err="1" smtClean="0">
                <a:latin typeface="Times"/>
                <a:cs typeface="Times"/>
              </a:rPr>
              <a:t>g</a:t>
            </a:r>
            <a:r>
              <a:rPr lang="en-US" b="1" dirty="0" smtClean="0">
                <a:latin typeface="Times"/>
                <a:cs typeface="Times"/>
              </a:rPr>
              <a:t>) = #reads *</a:t>
            </a:r>
            <a:r>
              <a:rPr lang="en-US" b="1" dirty="0" err="1" smtClean="0">
                <a:latin typeface="Symbol" charset="2"/>
                <a:cs typeface="Symbol" charset="2"/>
              </a:rPr>
              <a:t>q</a:t>
            </a:r>
            <a:r>
              <a:rPr lang="en-US" sz="1600" b="1" dirty="0" err="1" smtClean="0">
                <a:latin typeface="Times"/>
                <a:cs typeface="Times"/>
              </a:rPr>
              <a:t>g</a:t>
            </a:r>
            <a:r>
              <a:rPr lang="en-US" sz="1600" b="1" dirty="0" smtClean="0">
                <a:latin typeface="Times"/>
                <a:cs typeface="Times"/>
              </a:rPr>
              <a:t> * </a:t>
            </a:r>
            <a:r>
              <a:rPr lang="en-US" sz="1600" b="1" dirty="0" err="1" smtClean="0">
                <a:solidFill>
                  <a:srgbClr val="FF0000"/>
                </a:solidFill>
                <a:latin typeface="Times"/>
                <a:cs typeface="Times"/>
              </a:rPr>
              <a:t>l</a:t>
            </a:r>
            <a:r>
              <a:rPr lang="en-US" sz="1600" b="1" baseline="-25000" dirty="0" err="1" smtClean="0">
                <a:solidFill>
                  <a:srgbClr val="FF0000"/>
                </a:solidFill>
                <a:latin typeface="Times"/>
                <a:cs typeface="Times"/>
              </a:rPr>
              <a:t>g</a:t>
            </a:r>
            <a:r>
              <a:rPr lang="en-US" b="1" dirty="0" smtClean="0">
                <a:latin typeface="Times"/>
                <a:cs typeface="Times"/>
              </a:rPr>
              <a:t> </a:t>
            </a:r>
            <a:endParaRPr lang="en-US" b="1" baseline="-25000" dirty="0">
              <a:latin typeface="Times"/>
              <a:cs typeface="Times"/>
            </a:endParaRPr>
          </a:p>
        </p:txBody>
      </p:sp>
      <p:sp>
        <p:nvSpPr>
          <p:cNvPr id="293" name="TextBox 292"/>
          <p:cNvSpPr txBox="1"/>
          <p:nvPr/>
        </p:nvSpPr>
        <p:spPr>
          <a:xfrm>
            <a:off x="381000" y="5791200"/>
            <a:ext cx="37167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Times"/>
                <a:cs typeface="Times"/>
              </a:rPr>
              <a:t>f</a:t>
            </a:r>
            <a:r>
              <a:rPr lang="en-US" baseline="-25000" dirty="0" err="1" smtClean="0">
                <a:latin typeface="Times"/>
                <a:cs typeface="Times"/>
              </a:rPr>
              <a:t>g</a:t>
            </a:r>
            <a:r>
              <a:rPr lang="en-US" baseline="-25000" dirty="0" smtClean="0"/>
              <a:t> </a:t>
            </a:r>
            <a:r>
              <a:rPr lang="en-US" dirty="0" smtClean="0"/>
              <a:t>= Fragment from gene (transcript) </a:t>
            </a:r>
            <a:r>
              <a:rPr lang="en-US" dirty="0" smtClean="0">
                <a:latin typeface="Times"/>
                <a:cs typeface="Times"/>
              </a:rPr>
              <a:t>g</a:t>
            </a:r>
          </a:p>
          <a:p>
            <a:r>
              <a:rPr lang="en-US" dirty="0" err="1">
                <a:latin typeface="Symbol" charset="2"/>
                <a:cs typeface="Symbol" charset="2"/>
              </a:rPr>
              <a:t>q</a:t>
            </a:r>
            <a:r>
              <a:rPr lang="en-US" baseline="-25000" dirty="0" err="1" smtClean="0">
                <a:latin typeface="Times"/>
                <a:cs typeface="Times"/>
              </a:rPr>
              <a:t>g</a:t>
            </a:r>
            <a:r>
              <a:rPr lang="en-US" baseline="-25000" dirty="0" smtClean="0"/>
              <a:t> </a:t>
            </a:r>
            <a:r>
              <a:rPr lang="en-US" dirty="0" smtClean="0"/>
              <a:t>= Fraction of gene </a:t>
            </a:r>
            <a:r>
              <a:rPr lang="en-US" dirty="0" smtClean="0">
                <a:latin typeface="Times"/>
                <a:cs typeface="Times"/>
              </a:rPr>
              <a:t>g</a:t>
            </a:r>
            <a:r>
              <a:rPr lang="en-US" dirty="0" smtClean="0"/>
              <a:t> in sample</a:t>
            </a:r>
          </a:p>
          <a:p>
            <a:r>
              <a:rPr lang="en-US" dirty="0" err="1" smtClean="0">
                <a:latin typeface="Times"/>
                <a:cs typeface="Times"/>
              </a:rPr>
              <a:t>l</a:t>
            </a:r>
            <a:r>
              <a:rPr lang="en-US" baseline="-25000" dirty="0" err="1" smtClean="0">
                <a:latin typeface="Times"/>
                <a:cs typeface="Times"/>
              </a:rPr>
              <a:t>g</a:t>
            </a:r>
            <a:r>
              <a:rPr lang="en-US" baseline="-25000" dirty="0" smtClean="0"/>
              <a:t> </a:t>
            </a:r>
            <a:r>
              <a:rPr lang="en-US" dirty="0" smtClean="0"/>
              <a:t> = (effective) length of gene </a:t>
            </a:r>
            <a:r>
              <a:rPr lang="en-US" dirty="0" smtClean="0">
                <a:latin typeface="Times"/>
                <a:cs typeface="Times"/>
              </a:rPr>
              <a:t>g</a:t>
            </a:r>
            <a:endParaRPr lang="en-US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1627161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7" fill="hold">
                            <p:stCondLst>
                              <p:cond delay="500"/>
                            </p:stCondLst>
                            <p:childTnLst>
                              <p:par>
                                <p:cTn id="318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7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0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2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5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6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7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0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1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2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5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0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2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8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1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3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4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7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8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0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3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4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5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6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8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0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1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2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3" fill="hold">
                            <p:stCondLst>
                              <p:cond delay="2500"/>
                            </p:stCondLst>
                            <p:childTnLst>
                              <p:par>
                                <p:cTn id="39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6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9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8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9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1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4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5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3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6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7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8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1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2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3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4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7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9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0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3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4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6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9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1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2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0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1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2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3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6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7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8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9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2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4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5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8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9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1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4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5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6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2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3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6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7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2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3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4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5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9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0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1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4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6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0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1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3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6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7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8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9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4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5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8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9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4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5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6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0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1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2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3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6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8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1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2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3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6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2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4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5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8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0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1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4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6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0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3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6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8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9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4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5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8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1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4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6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7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0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2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3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6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8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9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2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5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8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0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1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4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6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7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0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1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6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7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8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1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3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4" fill="hold">
                      <p:stCondLst>
                        <p:cond delay="indefinite"/>
                      </p:stCondLst>
                      <p:childTnLst>
                        <p:par>
                          <p:cTn id="665" fill="hold">
                            <p:stCondLst>
                              <p:cond delay="0"/>
                            </p:stCondLst>
                            <p:childTnLst>
                              <p:par>
                                <p:cTn id="6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animBg="1"/>
      <p:bldP spid="170" grpId="0" animBg="1"/>
      <p:bldP spid="171" grpId="0" animBg="1"/>
      <p:bldP spid="172" grpId="0" animBg="1"/>
      <p:bldP spid="173" grpId="0" animBg="1"/>
      <p:bldP spid="174" grpId="0" animBg="1"/>
      <p:bldP spid="175" grpId="0" animBg="1"/>
      <p:bldP spid="176" grpId="0" animBg="1"/>
      <p:bldP spid="177" grpId="0" animBg="1"/>
      <p:bldP spid="183" grpId="0" animBg="1"/>
      <p:bldP spid="189" grpId="0" animBg="1"/>
      <p:bldP spid="199" grpId="0" animBg="1"/>
      <p:bldP spid="216" grpId="0" animBg="1"/>
      <p:bldP spid="217" grpId="0" animBg="1"/>
      <p:bldP spid="267" grpId="0" animBg="1"/>
      <p:bldP spid="268" grpId="0" animBg="1"/>
      <p:bldP spid="269" grpId="0"/>
      <p:bldP spid="29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with clustering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8600" y="1066800"/>
            <a:ext cx="8305800" cy="5678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#Define the toy matrix#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</a:t>
            </a:r>
          </a:p>
          <a:p>
            <a:r>
              <a:rPr lang="en-US" sz="1100" dirty="0">
                <a:latin typeface="Courier"/>
                <a:cs typeface="Courier"/>
              </a:rPr>
              <a:t>m =  </a:t>
            </a:r>
            <a:r>
              <a:rPr lang="en-US" sz="1100" dirty="0" err="1">
                <a:latin typeface="Courier"/>
                <a:cs typeface="Courier"/>
              </a:rPr>
              <a:t>rbind</a:t>
            </a:r>
            <a:r>
              <a:rPr lang="en-US" sz="1100" dirty="0">
                <a:latin typeface="Courier"/>
                <a:cs typeface="Courier"/>
              </a:rPr>
              <a:t> (c(2.5,5,7.5,10), c(0.1,0.5,0.8,1.1), c(0.2,0.3,0.4,11), c(2.5,8,8,9))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#Give column and row names#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</a:t>
            </a:r>
          </a:p>
          <a:p>
            <a:r>
              <a:rPr lang="en-US" sz="1100" dirty="0" err="1">
                <a:latin typeface="Courier"/>
                <a:cs typeface="Courier"/>
              </a:rPr>
              <a:t>rownames</a:t>
            </a:r>
            <a:r>
              <a:rPr lang="en-US" sz="1100" dirty="0">
                <a:latin typeface="Courier"/>
                <a:cs typeface="Courier"/>
              </a:rPr>
              <a:t>(m) = c("g1","g2","g3","g4");</a:t>
            </a:r>
          </a:p>
          <a:p>
            <a:r>
              <a:rPr lang="en-US" sz="1100" dirty="0" err="1">
                <a:latin typeface="Courier"/>
                <a:cs typeface="Courier"/>
              </a:rPr>
              <a:t>colnames</a:t>
            </a:r>
            <a:r>
              <a:rPr lang="en-US" sz="1100" dirty="0">
                <a:latin typeface="Courier"/>
                <a:cs typeface="Courier"/>
              </a:rPr>
              <a:t>(m) = c("c1","c2","c3","c4");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#Compute the correlation distance matrix#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#########################################</a:t>
            </a:r>
          </a:p>
          <a:p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 = </a:t>
            </a:r>
            <a:r>
              <a:rPr lang="en-US" sz="1100" dirty="0" err="1">
                <a:latin typeface="Courier"/>
                <a:cs typeface="Courier"/>
              </a:rPr>
              <a:t>as.dist</a:t>
            </a:r>
            <a:r>
              <a:rPr lang="en-US" sz="1100" dirty="0">
                <a:latin typeface="Courier"/>
                <a:cs typeface="Courier"/>
              </a:rPr>
              <a:t>( (1 - </a:t>
            </a:r>
            <a:r>
              <a:rPr lang="en-US" sz="1100" dirty="0" err="1">
                <a:latin typeface="Courier"/>
                <a:cs typeface="Courier"/>
              </a:rPr>
              <a:t>cor</a:t>
            </a:r>
            <a:r>
              <a:rPr lang="en-US" sz="1100" dirty="0">
                <a:latin typeface="Courier"/>
                <a:cs typeface="Courier"/>
              </a:rPr>
              <a:t>(t(m)) )  /2 );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#Plot clustering with the three main methods#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#############################################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, method="</a:t>
            </a:r>
            <a:r>
              <a:rPr lang="en-US" sz="1100" dirty="0" err="1">
                <a:latin typeface="Courier"/>
                <a:cs typeface="Courier"/>
              </a:rPr>
              <a:t>complete",members</a:t>
            </a:r>
            <a:r>
              <a:rPr lang="en-US" sz="1100" dirty="0">
                <a:latin typeface="Courier"/>
                <a:cs typeface="Courier"/>
              </a:rPr>
              <a:t>=NULL), main="Complete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correlation",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, method="</a:t>
            </a:r>
            <a:r>
              <a:rPr lang="en-US" sz="1100" dirty="0" err="1">
                <a:latin typeface="Courier"/>
                <a:cs typeface="Courier"/>
              </a:rPr>
              <a:t>average",members</a:t>
            </a:r>
            <a:r>
              <a:rPr lang="en-US" sz="1100" dirty="0">
                <a:latin typeface="Courier"/>
                <a:cs typeface="Courier"/>
              </a:rPr>
              <a:t>=NULL),  main = "Average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correlation",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, method="</a:t>
            </a:r>
            <a:r>
              <a:rPr lang="en-US" sz="1100" dirty="0" err="1">
                <a:latin typeface="Courier"/>
                <a:cs typeface="Courier"/>
              </a:rPr>
              <a:t>single",members</a:t>
            </a:r>
            <a:r>
              <a:rPr lang="en-US" sz="1100" dirty="0">
                <a:latin typeface="Courier"/>
                <a:cs typeface="Courier"/>
              </a:rPr>
              <a:t>=NULL),  main = "Single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- correlation",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#Plot clustering with the three main methods, using the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 distance#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###########################################################################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dist</a:t>
            </a:r>
            <a:r>
              <a:rPr lang="en-US" sz="1100" dirty="0">
                <a:latin typeface="Courier"/>
                <a:cs typeface="Courier"/>
              </a:rPr>
              <a:t>(m), method="</a:t>
            </a:r>
            <a:r>
              <a:rPr lang="en-US" sz="1100" dirty="0" err="1">
                <a:latin typeface="Courier"/>
                <a:cs typeface="Courier"/>
              </a:rPr>
              <a:t>complete",members</a:t>
            </a:r>
            <a:r>
              <a:rPr lang="en-US" sz="1100" dirty="0">
                <a:latin typeface="Courier"/>
                <a:cs typeface="Courier"/>
              </a:rPr>
              <a:t>=NULL), main="Complete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dist</a:t>
            </a:r>
            <a:r>
              <a:rPr lang="en-US" sz="1100" dirty="0">
                <a:latin typeface="Courier"/>
                <a:cs typeface="Courier"/>
              </a:rPr>
              <a:t>(m), method="</a:t>
            </a:r>
            <a:r>
              <a:rPr lang="en-US" sz="1100" dirty="0" err="1">
                <a:latin typeface="Courier"/>
                <a:cs typeface="Courier"/>
              </a:rPr>
              <a:t>average",members</a:t>
            </a:r>
            <a:r>
              <a:rPr lang="en-US" sz="1100" dirty="0">
                <a:latin typeface="Courier"/>
                <a:cs typeface="Courier"/>
              </a:rPr>
              <a:t>=NULL),  main = "Average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dist</a:t>
            </a:r>
            <a:r>
              <a:rPr lang="en-US" sz="1100" dirty="0">
                <a:latin typeface="Courier"/>
                <a:cs typeface="Courier"/>
              </a:rPr>
              <a:t>(m), method="</a:t>
            </a:r>
            <a:r>
              <a:rPr lang="en-US" sz="1100" dirty="0" err="1">
                <a:latin typeface="Courier"/>
                <a:cs typeface="Courier"/>
              </a:rPr>
              <a:t>single",members</a:t>
            </a:r>
            <a:r>
              <a:rPr lang="en-US" sz="1100" dirty="0">
                <a:latin typeface="Courier"/>
                <a:cs typeface="Courier"/>
              </a:rPr>
              <a:t>=NULL),  main = "Single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endParaRPr lang="en-US" sz="11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375066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81000" y="803580"/>
            <a:ext cx="8382000" cy="5029200"/>
          </a:xfrm>
        </p:spPr>
        <p:txBody>
          <a:bodyPr/>
          <a:lstStyle/>
          <a:p>
            <a:r>
              <a:rPr lang="en-US" dirty="0" smtClean="0"/>
              <a:t>Compare groups of samples to tease out genes that are (even subtly) different between samples. Ideally we should:</a:t>
            </a:r>
          </a:p>
          <a:p>
            <a:pPr lvl="1"/>
            <a:r>
              <a:rPr lang="en-US" dirty="0" smtClean="0"/>
              <a:t>Incorporate inter group variability</a:t>
            </a:r>
          </a:p>
          <a:p>
            <a:pPr lvl="1"/>
            <a:r>
              <a:rPr lang="en-US" dirty="0" smtClean="0"/>
              <a:t>Changes in mean</a:t>
            </a:r>
          </a:p>
          <a:p>
            <a:r>
              <a:rPr lang="en-US" dirty="0" smtClean="0"/>
              <a:t>Goal: Define a statistic that capture both group mean and variance.</a:t>
            </a:r>
          </a:p>
          <a:p>
            <a:pPr lvl="1"/>
            <a:r>
              <a:rPr lang="en-US" dirty="0" smtClean="0"/>
              <a:t>Power: For a given gene, can use the statistic to reject the null hypothesis that the mean gene expression is the same for the two groups?</a:t>
            </a:r>
          </a:p>
          <a:p>
            <a:r>
              <a:rPr lang="en-US" dirty="0" smtClean="0"/>
              <a:t>Two approaches:</a:t>
            </a:r>
          </a:p>
          <a:p>
            <a:pPr lvl="1"/>
            <a:r>
              <a:rPr lang="en-US" dirty="0" smtClean="0"/>
              <a:t>Parametric:</a:t>
            </a:r>
          </a:p>
          <a:p>
            <a:pPr lvl="2"/>
            <a:r>
              <a:rPr lang="en-US" dirty="0" smtClean="0"/>
              <a:t>Find a distribution that fits gene expression values</a:t>
            </a:r>
          </a:p>
          <a:p>
            <a:pPr lvl="2"/>
            <a:r>
              <a:rPr lang="en-US" dirty="0" smtClean="0"/>
              <a:t>Fit the distribution for each gene</a:t>
            </a:r>
          </a:p>
          <a:p>
            <a:pPr lvl="2"/>
            <a:r>
              <a:rPr lang="en-US" dirty="0" smtClean="0"/>
              <a:t>Statistic: likelihood ratio (different means </a:t>
            </a:r>
            <a:r>
              <a:rPr lang="en-US" dirty="0" err="1" smtClean="0"/>
              <a:t>vs</a:t>
            </a:r>
            <a:r>
              <a:rPr lang="en-US" dirty="0" smtClean="0"/>
              <a:t> same mean). The t-test is a special case when we assume values are Gaussian distributed.</a:t>
            </a:r>
          </a:p>
          <a:p>
            <a:pPr lvl="1"/>
            <a:r>
              <a:rPr lang="en-US" dirty="0" smtClean="0"/>
              <a:t>Non parametric:</a:t>
            </a:r>
          </a:p>
          <a:p>
            <a:pPr lvl="2"/>
            <a:r>
              <a:rPr lang="en-US" dirty="0" smtClean="0"/>
              <a:t>Define a statistic i.e. a t-test</a:t>
            </a:r>
          </a:p>
          <a:p>
            <a:pPr lvl="2"/>
            <a:r>
              <a:rPr lang="en-US" dirty="0" smtClean="0"/>
              <a:t>Permute samples to estimate values under randomness</a:t>
            </a:r>
          </a:p>
          <a:p>
            <a:pPr lvl="2"/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Convinced of power – direct comparison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104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1219200"/>
            <a:ext cx="8382000" cy="899391"/>
          </a:xfrm>
        </p:spPr>
        <p:txBody>
          <a:bodyPr/>
          <a:lstStyle/>
          <a:p>
            <a:r>
              <a:rPr lang="en-US" dirty="0" smtClean="0"/>
              <a:t>Recall that intuitively gene expression follows a simple binomial model 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4: Finding the genes that differ between conditions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298" y="1623291"/>
            <a:ext cx="5684157" cy="495300"/>
          </a:xfrm>
          <a:prstGeom prst="rect">
            <a:avLst/>
          </a:prstGeom>
        </p:spPr>
      </p:pic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381000" y="2270991"/>
            <a:ext cx="8382000" cy="4136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Tahoma"/>
                <a:ea typeface="ＭＳ Ｐゴシック" charset="-128"/>
                <a:cs typeface="ＭＳ Ｐゴシック" charset="-128"/>
              </a:defRPr>
            </a:lvl1pPr>
            <a:lvl2pPr marL="593725" indent="-28575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2pPr>
            <a:lvl3pPr marL="868363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4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3pPr>
            <a:lvl4pPr marL="1143000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4pPr>
            <a:lvl5pPr marL="1416050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Font typeface="Arial" charset="0"/>
              <a:buChar char="•"/>
              <a:defRPr sz="1300" kern="1200">
                <a:solidFill>
                  <a:schemeClr val="tx1"/>
                </a:solidFill>
                <a:latin typeface="Tahoma"/>
                <a:ea typeface="ＭＳ Ｐゴシック" charset="-128"/>
                <a:cs typeface="+mn-cs"/>
              </a:defRPr>
            </a:lvl5pPr>
            <a:lvl6pPr marL="178308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Tahoma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In practice, the observed variance exceeds the mean, a sign that this is not the right model. A different distribution, the “negative binomial” explains better gene expression across replicates. The negative binomial is determined by its mean and variance.</a:t>
            </a:r>
          </a:p>
          <a:p>
            <a:r>
              <a:rPr lang="en-US" dirty="0" smtClean="0"/>
              <a:t>Current methods estimate the mean for each gene across replicates then estimate variance for genes with similar expression mean to increase the estimate robustness.</a:t>
            </a:r>
          </a:p>
          <a:p>
            <a:r>
              <a:rPr lang="en-US" dirty="0" smtClean="0"/>
              <a:t>Test: Likelihood ratio test fitting two different mean and variance for each group of replicates </a:t>
            </a:r>
            <a:r>
              <a:rPr lang="en-US" dirty="0" err="1" smtClean="0"/>
              <a:t>vs</a:t>
            </a:r>
            <a:r>
              <a:rPr lang="en-US" dirty="0" smtClean="0"/>
              <a:t> a model that uses the same mean and variance across all replicates.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547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4: Finding the genes that differ between conditions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854218"/>
              </p:ext>
            </p:extLst>
          </p:nvPr>
        </p:nvGraphicFramePr>
        <p:xfrm>
          <a:off x="381000" y="1154536"/>
          <a:ext cx="8382003" cy="4929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636"/>
                <a:gridCol w="1200728"/>
                <a:gridCol w="1454727"/>
                <a:gridCol w="1083625"/>
                <a:gridCol w="1197429"/>
                <a:gridCol w="1197429"/>
                <a:gridCol w="1197429"/>
              </a:tblGrid>
              <a:tr h="381227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baseMean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log2FoldChange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lfcSE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stat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pvalue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padj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Gm10680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1706.444506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3.112741296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0.307812566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7.67590916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1.64249E-14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2.59131E-11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Gm15441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570.059034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2.51195109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0.305538932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5.766699111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8.08392E-09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2.55075E-06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BC044868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84.33739286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2.489946733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0.23813335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7.306606714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2.73973E-13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2.35766E-10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Gpnmb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159.988699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2.448488099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0.31026759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5.474268509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4.39323E-08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1.22313E-05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Cgref1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91.22187245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2.386996101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0.304450438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5.376888639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7.5784E-08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2.04963E-05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Ppp1r3g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59.45598745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2.353683977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0.322862231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4.967084475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6.7967E-07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0.000126152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Apoa4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27008.03585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2.177590962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0.303513773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4.703545893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2.55682E-06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0.000410217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Bcl2l14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27.57604462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2.090578545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0.322425406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4.157794392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3.21335E-05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0.002982115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Lamb3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384.2696995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2.033628639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0.175630137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7.308703732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2.69732E-13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2.35766E-10</a:t>
                      </a:r>
                    </a:p>
                  </a:txBody>
                  <a:tcPr marL="12700" marR="12700" marT="12700" marB="0" anchor="b"/>
                </a:tc>
              </a:tr>
              <a:tr h="381227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D330041H03Rik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32.45424455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1.96146267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0.30178968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4.014261424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5.96322E-05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0.005085393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Krt23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87.52892053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1.951166495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0.295386495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4.066423196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4.77402E-05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0.004145952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Igfbp2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13252.29789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1.928489158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0.238558789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4.940036634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7.81079E-07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0.000142186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381000" y="6345198"/>
            <a:ext cx="838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Resulting in 528 genes at log2FoldChange &gt; 0.75 and </a:t>
            </a:r>
            <a:r>
              <a:rPr lang="en-US" b="1" dirty="0" err="1" smtClean="0"/>
              <a:t>pvalue</a:t>
            </a:r>
            <a:r>
              <a:rPr lang="en-US" b="1" dirty="0" smtClean="0"/>
              <a:t> &lt; 0.05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72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6: What are these genes?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44000" cy="45931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363" y="4976091"/>
            <a:ext cx="170832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baseline="0" dirty="0" smtClean="0">
                <a:latin typeface="Tahoma"/>
                <a:cs typeface="Tahoma"/>
              </a:rPr>
              <a:t>Lipid transport </a:t>
            </a:r>
          </a:p>
          <a:p>
            <a:pPr algn="ctr"/>
            <a:r>
              <a:rPr lang="en-US" sz="1600" b="1" baseline="0" dirty="0" smtClean="0">
                <a:latin typeface="Tahoma"/>
                <a:cs typeface="Tahoma"/>
              </a:rPr>
              <a:t>&amp; cholesterol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27964" y="3823855"/>
            <a:ext cx="9763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baseline="0" dirty="0" smtClean="0">
                <a:latin typeface="Tahoma"/>
                <a:cs typeface="Tahoma"/>
              </a:rPr>
              <a:t>Protein</a:t>
            </a:r>
          </a:p>
          <a:p>
            <a:pPr algn="ctr"/>
            <a:r>
              <a:rPr lang="en-US" sz="1600" b="1" dirty="0" smtClean="0">
                <a:latin typeface="Tahoma"/>
                <a:cs typeface="Tahoma"/>
              </a:rPr>
              <a:t>Process</a:t>
            </a:r>
            <a:endParaRPr lang="en-US" sz="1600" b="1" baseline="0" dirty="0" smtClean="0">
              <a:latin typeface="Tahoma"/>
              <a:cs typeface="Tahom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4888" y="5769629"/>
            <a:ext cx="15524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baseline="0" dirty="0" smtClean="0">
                <a:latin typeface="Tahoma"/>
                <a:cs typeface="Tahoma"/>
              </a:rPr>
              <a:t>Transcription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63012" y="4437482"/>
            <a:ext cx="149902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baseline="0" dirty="0" smtClean="0">
                <a:latin typeface="Tahoma"/>
                <a:cs typeface="Tahoma"/>
              </a:rPr>
              <a:t>Cholesterol</a:t>
            </a:r>
          </a:p>
          <a:p>
            <a:pPr algn="ctr"/>
            <a:r>
              <a:rPr lang="en-US" sz="1600" b="1" dirty="0" smtClean="0">
                <a:latin typeface="Tahoma"/>
                <a:cs typeface="Tahoma"/>
              </a:rPr>
              <a:t>&amp;</a:t>
            </a:r>
          </a:p>
          <a:p>
            <a:pPr algn="ctr"/>
            <a:r>
              <a:rPr lang="en-US" sz="1600" b="1" baseline="0" dirty="0" smtClean="0">
                <a:latin typeface="Tahoma"/>
                <a:cs typeface="Tahoma"/>
              </a:rPr>
              <a:t>Triglyceride</a:t>
            </a:r>
          </a:p>
          <a:p>
            <a:pPr algn="ctr"/>
            <a:r>
              <a:rPr lang="en-US" sz="1600" b="1" dirty="0" smtClean="0">
                <a:latin typeface="Tahoma"/>
                <a:cs typeface="Tahoma"/>
              </a:rPr>
              <a:t>Homeostasis</a:t>
            </a:r>
            <a:endParaRPr lang="en-US" sz="1600" b="1" baseline="0" dirty="0" smtClean="0">
              <a:latin typeface="Tahoma"/>
              <a:cs typeface="Tahom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18541" y="5785017"/>
            <a:ext cx="30989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baseline="0" dirty="0" smtClean="0">
                <a:latin typeface="Tahoma"/>
                <a:cs typeface="Tahoma"/>
              </a:rPr>
              <a:t>Cholesterol homeostasis</a:t>
            </a:r>
            <a:r>
              <a:rPr lang="en-US" baseline="0" dirty="0" smtClean="0">
                <a:latin typeface="Tahoma"/>
                <a:cs typeface="Tahoma"/>
              </a:rPr>
              <a:t>:</a:t>
            </a:r>
          </a:p>
          <a:p>
            <a:r>
              <a:rPr lang="is-IS" dirty="0">
                <a:latin typeface="Times"/>
                <a:cs typeface="Times"/>
              </a:rPr>
              <a:t>5.98 (15170</a:t>
            </a:r>
            <a:r>
              <a:rPr lang="is-IS" dirty="0" smtClean="0">
                <a:latin typeface="Times"/>
                <a:cs typeface="Times"/>
              </a:rPr>
              <a:t>, 56, 453, 10)</a:t>
            </a:r>
          </a:p>
          <a:p>
            <a:r>
              <a:rPr lang="en-US" baseline="0" dirty="0" smtClean="0">
                <a:latin typeface="Times"/>
                <a:cs typeface="Times"/>
              </a:rPr>
              <a:t>P</a:t>
            </a:r>
            <a:r>
              <a:rPr lang="is-IS" baseline="0" dirty="0" smtClean="0">
                <a:latin typeface="Times"/>
                <a:cs typeface="Times"/>
              </a:rPr>
              <a:t> &lt;  </a:t>
            </a:r>
            <a:r>
              <a:rPr lang="nb-NO" dirty="0" smtClean="0">
                <a:latin typeface="Times"/>
                <a:cs typeface="Times"/>
              </a:rPr>
              <a:t>5.31x10</a:t>
            </a:r>
            <a:r>
              <a:rPr lang="nb-NO" baseline="30000" dirty="0" smtClean="0">
                <a:latin typeface="Times"/>
                <a:cs typeface="Times"/>
              </a:rPr>
              <a:t>-</a:t>
            </a:r>
            <a:r>
              <a:rPr lang="nb-NO" baseline="30000" dirty="0">
                <a:latin typeface="Times"/>
                <a:cs typeface="Times"/>
              </a:rPr>
              <a:t>6</a:t>
            </a:r>
            <a:endParaRPr lang="en-US" baseline="30000" dirty="0" smtClean="0">
              <a:latin typeface="Times"/>
              <a:cs typeface="Times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7470652" y="3812310"/>
            <a:ext cx="437988" cy="401781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872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“adjust” the p-value?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134661"/>
              </p:ext>
            </p:extLst>
          </p:nvPr>
        </p:nvGraphicFramePr>
        <p:xfrm>
          <a:off x="381000" y="1154536"/>
          <a:ext cx="8382003" cy="4929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636"/>
                <a:gridCol w="1200728"/>
                <a:gridCol w="1454727"/>
                <a:gridCol w="1083625"/>
                <a:gridCol w="1197429"/>
                <a:gridCol w="1197429"/>
                <a:gridCol w="1197429"/>
              </a:tblGrid>
              <a:tr h="381227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baseMean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log2FoldChange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lfcSE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stat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pvalue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padj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Gm10680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1706.444506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3.112741296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0.307812566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7.67590916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1.64249E-14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2.59131E-11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Gm15441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570.059034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2.51195109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0.305538932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5.766699111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8.08392E-09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2.55075E-06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BC044868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84.33739286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2.489946733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0.23813335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7.306606714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2.73973E-13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2.35766E-10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Gpnmb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159.988699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2.448488099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0.31026759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5.474268509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4.39323E-08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1.22313E-05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Cgref1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91.22187245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2.386996101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0.304450438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5.376888639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7.5784E-08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2.04963E-05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Ppp1r3g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59.45598745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2.353683977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0.322862231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4.967084475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6.7967E-07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0.000126152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Apoa4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27008.03585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2.177590962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0.303513773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4.703545893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2.55682E-06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0.000410217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Bcl2l14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27.57604462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2.090578545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0.322425406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4.157794392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3.21335E-05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0.002982115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Lamb3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384.2696995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2.033628639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0.175630137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7.308703732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2.69732E-13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2.35766E-10</a:t>
                      </a:r>
                    </a:p>
                  </a:txBody>
                  <a:tcPr marL="12700" marR="12700" marT="12700" marB="0" anchor="b"/>
                </a:tc>
              </a:tr>
              <a:tr h="381227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D330041H03Rik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32.45424455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1.96146267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0.30178968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4.014261424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5.96322E-05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0.005085393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Krt23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87.52892053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1.951166495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0.295386495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4.066423196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4.77402E-05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0.004145952</a:t>
                      </a:r>
                    </a:p>
                  </a:txBody>
                  <a:tcPr marL="12700" marR="12700" marT="12700" marB="0" anchor="b"/>
                </a:tc>
              </a:tr>
              <a:tr h="373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Igfbp2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13252.29789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1.928489158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0.238558789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4.940036634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7.81079E-07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0.000142186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539182" y="981364"/>
            <a:ext cx="1223818" cy="5363834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64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are we?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" b="34099"/>
          <a:stretch/>
        </p:blipFill>
        <p:spPr>
          <a:xfrm>
            <a:off x="609600" y="1752600"/>
            <a:ext cx="2438400" cy="37784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5867400"/>
            <a:ext cx="3263900" cy="177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6205" y="1094602"/>
            <a:ext cx="2735664" cy="2514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27405" y="3609201"/>
            <a:ext cx="17876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Islan</a:t>
            </a:r>
            <a:r>
              <a:rPr lang="en-US" sz="1200" dirty="0" smtClean="0"/>
              <a:t> et al Nat. </a:t>
            </a:r>
            <a:r>
              <a:rPr lang="en-US" sz="1200" dirty="0" err="1" smtClean="0"/>
              <a:t>Imm</a:t>
            </a:r>
            <a:r>
              <a:rPr lang="en-US" sz="1200" dirty="0" smtClean="0"/>
              <a:t>. 2011</a:t>
            </a:r>
            <a:endParaRPr lang="en-US" sz="1200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0005" y="3837801"/>
            <a:ext cx="914400" cy="2606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6722605" y="6504801"/>
            <a:ext cx="2268995" cy="276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r>
              <a:rPr lang="en-GB" dirty="0"/>
              <a:t>Michael B. </a:t>
            </a:r>
            <a:r>
              <a:rPr lang="en-GB" dirty="0" err="1"/>
              <a:t>Eisen</a:t>
            </a:r>
            <a:r>
              <a:rPr lang="en-GB" dirty="0"/>
              <a:t> et al. PNAS </a:t>
            </a:r>
            <a:r>
              <a:rPr lang="en-GB" dirty="0" smtClean="0"/>
              <a:t>1998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1460500" y="1003300"/>
            <a:ext cx="50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80s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406900" y="1003300"/>
            <a:ext cx="50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90s</a:t>
            </a:r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6257698"/>
            <a:ext cx="2701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baseline="0" dirty="0" smtClean="0">
                <a:latin typeface="Tahoma"/>
                <a:cs typeface="Tahoma"/>
              </a:rPr>
              <a:t>Handful of </a:t>
            </a:r>
            <a:r>
              <a:rPr lang="en-US" b="1" baseline="0" dirty="0" err="1" smtClean="0">
                <a:latin typeface="Tahoma"/>
                <a:cs typeface="Tahoma"/>
              </a:rPr>
              <a:t>datapoints</a:t>
            </a:r>
            <a:endParaRPr lang="en-US" b="1" baseline="0" dirty="0" smtClean="0">
              <a:latin typeface="Tahoma"/>
              <a:cs typeface="Tahom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53165" y="6045200"/>
            <a:ext cx="3036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baseline="0" dirty="0" smtClean="0">
                <a:latin typeface="Tahoma"/>
                <a:cs typeface="Tahoma"/>
              </a:rPr>
              <a:t>Thousands</a:t>
            </a:r>
            <a:r>
              <a:rPr lang="en-US" b="1" dirty="0" smtClean="0">
                <a:latin typeface="Tahoma"/>
                <a:cs typeface="Tahoma"/>
              </a:rPr>
              <a:t> </a:t>
            </a:r>
            <a:r>
              <a:rPr lang="en-US" b="1" baseline="0" dirty="0" smtClean="0">
                <a:latin typeface="Tahoma"/>
                <a:cs typeface="Tahoma"/>
              </a:rPr>
              <a:t>of </a:t>
            </a:r>
            <a:r>
              <a:rPr lang="en-US" b="1" baseline="0" dirty="0" err="1" smtClean="0">
                <a:latin typeface="Tahoma"/>
                <a:cs typeface="Tahoma"/>
              </a:rPr>
              <a:t>datapoints</a:t>
            </a:r>
            <a:endParaRPr lang="en-US" b="1" baseline="0" dirty="0" smtClean="0"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112634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9" grpId="0"/>
      <p:bldP spid="9" grpId="1"/>
      <p:bldP spid="11" grpId="0"/>
      <p:bldP spid="11" grpId="1"/>
      <p:bldP spid="1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Biology slowly becoming a “big data” science</a:t>
            </a:r>
            <a:endParaRPr lang="en-US" dirty="0"/>
          </a:p>
        </p:txBody>
      </p:sp>
      <p:sp>
        <p:nvSpPr>
          <p:cNvPr id="3" name="Rectangle 5"/>
          <p:cNvSpPr>
            <a:spLocks/>
          </p:cNvSpPr>
          <p:nvPr/>
        </p:nvSpPr>
        <p:spPr bwMode="auto">
          <a:xfrm>
            <a:off x="381000" y="2057400"/>
            <a:ext cx="1409700" cy="63182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>
              <a:lnSpc>
                <a:spcPct val="80000"/>
              </a:lnSpc>
              <a:defRPr/>
            </a:pPr>
            <a:r>
              <a:rPr lang="en-US" sz="2400" dirty="0">
                <a:solidFill>
                  <a:srgbClr val="3344AA"/>
                </a:solidFill>
                <a:latin typeface="+mn-lt"/>
                <a:ea typeface="Gill Sans" pitchFamily="-65" charset="0"/>
                <a:cs typeface="Gill Sans" pitchFamily="-65" charset="0"/>
              </a:rPr>
              <a:t>Sequenced reads</a:t>
            </a:r>
          </a:p>
        </p:txBody>
      </p:sp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260350" y="2860675"/>
            <a:ext cx="1652587" cy="841375"/>
            <a:chOff x="0" y="0"/>
            <a:chExt cx="1736" cy="883"/>
          </a:xfrm>
        </p:grpSpPr>
        <p:sp>
          <p:nvSpPr>
            <p:cNvPr id="5" name="Line 7"/>
            <p:cNvSpPr>
              <a:spLocks noChangeShapeType="1"/>
            </p:cNvSpPr>
            <p:nvPr/>
          </p:nvSpPr>
          <p:spPr bwMode="auto">
            <a:xfrm>
              <a:off x="183" y="63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6" name="Line 8"/>
            <p:cNvSpPr>
              <a:spLocks noChangeShapeType="1"/>
            </p:cNvSpPr>
            <p:nvPr/>
          </p:nvSpPr>
          <p:spPr bwMode="auto">
            <a:xfrm>
              <a:off x="400" y="208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7" name="Line 9"/>
            <p:cNvSpPr>
              <a:spLocks noChangeShapeType="1"/>
            </p:cNvSpPr>
            <p:nvPr/>
          </p:nvSpPr>
          <p:spPr bwMode="auto">
            <a:xfrm>
              <a:off x="272" y="143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8" name="Line 10"/>
            <p:cNvSpPr>
              <a:spLocks noChangeShapeType="1"/>
            </p:cNvSpPr>
            <p:nvPr/>
          </p:nvSpPr>
          <p:spPr bwMode="auto">
            <a:xfrm>
              <a:off x="312" y="303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9" name="Line 11"/>
            <p:cNvSpPr>
              <a:spLocks noChangeShapeType="1"/>
            </p:cNvSpPr>
            <p:nvPr/>
          </p:nvSpPr>
          <p:spPr bwMode="auto">
            <a:xfrm>
              <a:off x="489" y="112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10" name="Line 12"/>
            <p:cNvSpPr>
              <a:spLocks noChangeShapeType="1"/>
            </p:cNvSpPr>
            <p:nvPr/>
          </p:nvSpPr>
          <p:spPr bwMode="auto">
            <a:xfrm>
              <a:off x="560" y="28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11" name="Line 13"/>
            <p:cNvSpPr>
              <a:spLocks noChangeShapeType="1"/>
            </p:cNvSpPr>
            <p:nvPr/>
          </p:nvSpPr>
          <p:spPr bwMode="auto">
            <a:xfrm>
              <a:off x="137" y="223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12" name="Line 14"/>
            <p:cNvSpPr>
              <a:spLocks noChangeShapeType="1"/>
            </p:cNvSpPr>
            <p:nvPr/>
          </p:nvSpPr>
          <p:spPr bwMode="auto">
            <a:xfrm>
              <a:off x="560" y="32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13" name="Line 15"/>
            <p:cNvSpPr>
              <a:spLocks noChangeShapeType="1"/>
            </p:cNvSpPr>
            <p:nvPr/>
          </p:nvSpPr>
          <p:spPr bwMode="auto">
            <a:xfrm>
              <a:off x="649" y="20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14" name="Line 16"/>
            <p:cNvSpPr>
              <a:spLocks noChangeShapeType="1"/>
            </p:cNvSpPr>
            <p:nvPr/>
          </p:nvSpPr>
          <p:spPr bwMode="auto">
            <a:xfrm>
              <a:off x="752" y="12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15" name="Line 17"/>
            <p:cNvSpPr>
              <a:spLocks noChangeShapeType="1"/>
            </p:cNvSpPr>
            <p:nvPr/>
          </p:nvSpPr>
          <p:spPr bwMode="auto">
            <a:xfrm>
              <a:off x="967" y="423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16" name="Line 18"/>
            <p:cNvSpPr>
              <a:spLocks noChangeShapeType="1"/>
            </p:cNvSpPr>
            <p:nvPr/>
          </p:nvSpPr>
          <p:spPr bwMode="auto">
            <a:xfrm>
              <a:off x="640" y="392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17" name="Line 19"/>
            <p:cNvSpPr>
              <a:spLocks noChangeShapeType="1"/>
            </p:cNvSpPr>
            <p:nvPr/>
          </p:nvSpPr>
          <p:spPr bwMode="auto">
            <a:xfrm>
              <a:off x="400" y="40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18" name="Line 20"/>
            <p:cNvSpPr>
              <a:spLocks noChangeShapeType="1"/>
            </p:cNvSpPr>
            <p:nvPr/>
          </p:nvSpPr>
          <p:spPr bwMode="auto">
            <a:xfrm>
              <a:off x="137" y="368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19" name="Line 21"/>
            <p:cNvSpPr>
              <a:spLocks noChangeShapeType="1"/>
            </p:cNvSpPr>
            <p:nvPr/>
          </p:nvSpPr>
          <p:spPr bwMode="auto">
            <a:xfrm>
              <a:off x="0" y="297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0" name="Line 22"/>
            <p:cNvSpPr>
              <a:spLocks noChangeShapeType="1"/>
            </p:cNvSpPr>
            <p:nvPr/>
          </p:nvSpPr>
          <p:spPr bwMode="auto">
            <a:xfrm>
              <a:off x="927" y="32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1" name="Line 23"/>
            <p:cNvSpPr>
              <a:spLocks noChangeShapeType="1"/>
            </p:cNvSpPr>
            <p:nvPr/>
          </p:nvSpPr>
          <p:spPr bwMode="auto">
            <a:xfrm>
              <a:off x="1144" y="177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2" name="Line 24"/>
            <p:cNvSpPr>
              <a:spLocks noChangeShapeType="1"/>
            </p:cNvSpPr>
            <p:nvPr/>
          </p:nvSpPr>
          <p:spPr bwMode="auto">
            <a:xfrm>
              <a:off x="1016" y="112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3" name="Line 25"/>
            <p:cNvSpPr>
              <a:spLocks noChangeShapeType="1"/>
            </p:cNvSpPr>
            <p:nvPr/>
          </p:nvSpPr>
          <p:spPr bwMode="auto">
            <a:xfrm>
              <a:off x="1056" y="272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4" name="Line 26"/>
            <p:cNvSpPr>
              <a:spLocks noChangeShapeType="1"/>
            </p:cNvSpPr>
            <p:nvPr/>
          </p:nvSpPr>
          <p:spPr bwMode="auto">
            <a:xfrm>
              <a:off x="1232" y="8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5" name="Line 27"/>
            <p:cNvSpPr>
              <a:spLocks noChangeShapeType="1"/>
            </p:cNvSpPr>
            <p:nvPr/>
          </p:nvSpPr>
          <p:spPr bwMode="auto">
            <a:xfrm>
              <a:off x="1304" y="248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6" name="Line 28"/>
            <p:cNvSpPr>
              <a:spLocks noChangeShapeType="1"/>
            </p:cNvSpPr>
            <p:nvPr/>
          </p:nvSpPr>
          <p:spPr bwMode="auto">
            <a:xfrm>
              <a:off x="881" y="192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7" name="Line 29"/>
            <p:cNvSpPr>
              <a:spLocks noChangeShapeType="1"/>
            </p:cNvSpPr>
            <p:nvPr/>
          </p:nvSpPr>
          <p:spPr bwMode="auto">
            <a:xfrm>
              <a:off x="1304" y="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8" name="Line 30"/>
            <p:cNvSpPr>
              <a:spLocks noChangeShapeType="1"/>
            </p:cNvSpPr>
            <p:nvPr/>
          </p:nvSpPr>
          <p:spPr bwMode="auto">
            <a:xfrm>
              <a:off x="1392" y="168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9" name="Line 31"/>
            <p:cNvSpPr>
              <a:spLocks noChangeShapeType="1"/>
            </p:cNvSpPr>
            <p:nvPr/>
          </p:nvSpPr>
          <p:spPr bwMode="auto">
            <a:xfrm>
              <a:off x="1496" y="88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0" name="Line 32"/>
            <p:cNvSpPr>
              <a:spLocks noChangeShapeType="1"/>
            </p:cNvSpPr>
            <p:nvPr/>
          </p:nvSpPr>
          <p:spPr bwMode="auto">
            <a:xfrm>
              <a:off x="1559" y="272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1" name="Line 33"/>
            <p:cNvSpPr>
              <a:spLocks noChangeShapeType="1"/>
            </p:cNvSpPr>
            <p:nvPr/>
          </p:nvSpPr>
          <p:spPr bwMode="auto">
            <a:xfrm>
              <a:off x="1384" y="36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2" name="Line 34"/>
            <p:cNvSpPr>
              <a:spLocks noChangeShapeType="1"/>
            </p:cNvSpPr>
            <p:nvPr/>
          </p:nvSpPr>
          <p:spPr bwMode="auto">
            <a:xfrm>
              <a:off x="1144" y="368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3" name="Line 35"/>
            <p:cNvSpPr>
              <a:spLocks noChangeShapeType="1"/>
            </p:cNvSpPr>
            <p:nvPr/>
          </p:nvSpPr>
          <p:spPr bwMode="auto">
            <a:xfrm>
              <a:off x="881" y="337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4" name="Line 36"/>
            <p:cNvSpPr>
              <a:spLocks noChangeShapeType="1"/>
            </p:cNvSpPr>
            <p:nvPr/>
          </p:nvSpPr>
          <p:spPr bwMode="auto">
            <a:xfrm>
              <a:off x="792" y="263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5" name="Line 37"/>
            <p:cNvSpPr>
              <a:spLocks noChangeShapeType="1"/>
            </p:cNvSpPr>
            <p:nvPr/>
          </p:nvSpPr>
          <p:spPr bwMode="auto">
            <a:xfrm>
              <a:off x="240" y="726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6" name="Line 38"/>
            <p:cNvSpPr>
              <a:spLocks noChangeShapeType="1"/>
            </p:cNvSpPr>
            <p:nvPr/>
          </p:nvSpPr>
          <p:spPr bwMode="auto">
            <a:xfrm>
              <a:off x="449" y="470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7" name="Line 39"/>
            <p:cNvSpPr>
              <a:spLocks noChangeShapeType="1"/>
            </p:cNvSpPr>
            <p:nvPr/>
          </p:nvSpPr>
          <p:spPr bwMode="auto">
            <a:xfrm>
              <a:off x="200" y="621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8" name="Line 40"/>
            <p:cNvSpPr>
              <a:spLocks noChangeShapeType="1"/>
            </p:cNvSpPr>
            <p:nvPr/>
          </p:nvSpPr>
          <p:spPr bwMode="auto">
            <a:xfrm>
              <a:off x="375" y="55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9" name="Line 41"/>
            <p:cNvSpPr>
              <a:spLocks noChangeShapeType="1"/>
            </p:cNvSpPr>
            <p:nvPr/>
          </p:nvSpPr>
          <p:spPr bwMode="auto">
            <a:xfrm>
              <a:off x="649" y="870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0" name="Line 42"/>
            <p:cNvSpPr>
              <a:spLocks noChangeShapeType="1"/>
            </p:cNvSpPr>
            <p:nvPr/>
          </p:nvSpPr>
          <p:spPr bwMode="auto">
            <a:xfrm>
              <a:off x="320" y="83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1" name="Line 43"/>
            <p:cNvSpPr>
              <a:spLocks noChangeShapeType="1"/>
            </p:cNvSpPr>
            <p:nvPr/>
          </p:nvSpPr>
          <p:spPr bwMode="auto">
            <a:xfrm>
              <a:off x="720" y="47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2" name="Line 44"/>
            <p:cNvSpPr>
              <a:spLocks noChangeShapeType="1"/>
            </p:cNvSpPr>
            <p:nvPr/>
          </p:nvSpPr>
          <p:spPr bwMode="auto">
            <a:xfrm>
              <a:off x="640" y="55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3" name="Line 45"/>
            <p:cNvSpPr>
              <a:spLocks noChangeShapeType="1"/>
            </p:cNvSpPr>
            <p:nvPr/>
          </p:nvSpPr>
          <p:spPr bwMode="auto">
            <a:xfrm>
              <a:off x="735" y="71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4" name="Line 46"/>
            <p:cNvSpPr>
              <a:spLocks noChangeShapeType="1"/>
            </p:cNvSpPr>
            <p:nvPr/>
          </p:nvSpPr>
          <p:spPr bwMode="auto">
            <a:xfrm>
              <a:off x="560" y="63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5" name="Line 47"/>
            <p:cNvSpPr>
              <a:spLocks noChangeShapeType="1"/>
            </p:cNvSpPr>
            <p:nvPr/>
          </p:nvSpPr>
          <p:spPr bwMode="auto">
            <a:xfrm>
              <a:off x="560" y="781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6" name="Line 48"/>
            <p:cNvSpPr>
              <a:spLocks noChangeShapeType="1"/>
            </p:cNvSpPr>
            <p:nvPr/>
          </p:nvSpPr>
          <p:spPr bwMode="auto">
            <a:xfrm>
              <a:off x="472" y="710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7" name="Line 49"/>
            <p:cNvSpPr>
              <a:spLocks noChangeShapeType="1"/>
            </p:cNvSpPr>
            <p:nvPr/>
          </p:nvSpPr>
          <p:spPr bwMode="auto">
            <a:xfrm>
              <a:off x="1496" y="585"/>
              <a:ext cx="175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8" name="Line 50"/>
            <p:cNvSpPr>
              <a:spLocks noChangeShapeType="1"/>
            </p:cNvSpPr>
            <p:nvPr/>
          </p:nvSpPr>
          <p:spPr bwMode="auto">
            <a:xfrm>
              <a:off x="961" y="880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9" name="Line 51"/>
            <p:cNvSpPr>
              <a:spLocks noChangeShapeType="1"/>
            </p:cNvSpPr>
            <p:nvPr/>
          </p:nvSpPr>
          <p:spPr bwMode="auto">
            <a:xfrm>
              <a:off x="855" y="591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0" name="Line 52"/>
            <p:cNvSpPr>
              <a:spLocks noChangeShapeType="1"/>
            </p:cNvSpPr>
            <p:nvPr/>
          </p:nvSpPr>
          <p:spPr bwMode="auto">
            <a:xfrm>
              <a:off x="961" y="511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1" name="Line 53"/>
            <p:cNvSpPr>
              <a:spLocks noChangeShapeType="1"/>
            </p:cNvSpPr>
            <p:nvPr/>
          </p:nvSpPr>
          <p:spPr bwMode="auto">
            <a:xfrm>
              <a:off x="1176" y="816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2" name="Line 54"/>
            <p:cNvSpPr>
              <a:spLocks noChangeShapeType="1"/>
            </p:cNvSpPr>
            <p:nvPr/>
          </p:nvSpPr>
          <p:spPr bwMode="auto">
            <a:xfrm>
              <a:off x="849" y="785"/>
              <a:ext cx="173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3" name="Line 55"/>
            <p:cNvSpPr>
              <a:spLocks noChangeShapeType="1"/>
            </p:cNvSpPr>
            <p:nvPr/>
          </p:nvSpPr>
          <p:spPr bwMode="auto">
            <a:xfrm>
              <a:off x="1441" y="465"/>
              <a:ext cx="173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4" name="Line 56"/>
            <p:cNvSpPr>
              <a:spLocks noChangeShapeType="1"/>
            </p:cNvSpPr>
            <p:nvPr/>
          </p:nvSpPr>
          <p:spPr bwMode="auto">
            <a:xfrm>
              <a:off x="1224" y="505"/>
              <a:ext cx="175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5" name="Line 57"/>
            <p:cNvSpPr>
              <a:spLocks noChangeShapeType="1"/>
            </p:cNvSpPr>
            <p:nvPr/>
          </p:nvSpPr>
          <p:spPr bwMode="auto">
            <a:xfrm>
              <a:off x="1264" y="665"/>
              <a:ext cx="175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6" name="Line 58"/>
            <p:cNvSpPr>
              <a:spLocks noChangeShapeType="1"/>
            </p:cNvSpPr>
            <p:nvPr/>
          </p:nvSpPr>
          <p:spPr bwMode="auto">
            <a:xfrm>
              <a:off x="1087" y="585"/>
              <a:ext cx="175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7" name="Line 59"/>
            <p:cNvSpPr>
              <a:spLocks noChangeShapeType="1"/>
            </p:cNvSpPr>
            <p:nvPr/>
          </p:nvSpPr>
          <p:spPr bwMode="auto">
            <a:xfrm>
              <a:off x="1087" y="72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8" name="Line 60"/>
            <p:cNvSpPr>
              <a:spLocks noChangeShapeType="1"/>
            </p:cNvSpPr>
            <p:nvPr/>
          </p:nvSpPr>
          <p:spPr bwMode="auto">
            <a:xfrm>
              <a:off x="1001" y="656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9" name="Line 61"/>
            <p:cNvSpPr>
              <a:spLocks noChangeShapeType="1"/>
            </p:cNvSpPr>
            <p:nvPr/>
          </p:nvSpPr>
          <p:spPr bwMode="auto">
            <a:xfrm>
              <a:off x="183" y="480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292100" y="1054100"/>
            <a:ext cx="742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2010s</a:t>
            </a:r>
            <a:endParaRPr lang="en-US" b="1" dirty="0"/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1143000"/>
            <a:ext cx="2735664" cy="2514600"/>
          </a:xfrm>
          <a:prstGeom prst="rect">
            <a:avLst/>
          </a:prstGeom>
        </p:spPr>
      </p:pic>
      <p:pic>
        <p:nvPicPr>
          <p:cNvPr id="6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3886199"/>
            <a:ext cx="914400" cy="2606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63" name="Freeform 62"/>
          <p:cNvSpPr/>
          <p:nvPr/>
        </p:nvSpPr>
        <p:spPr>
          <a:xfrm>
            <a:off x="2336800" y="2781300"/>
            <a:ext cx="2997249" cy="927100"/>
          </a:xfrm>
          <a:custGeom>
            <a:avLst/>
            <a:gdLst>
              <a:gd name="connsiteX0" fmla="*/ 0 w 2997249"/>
              <a:gd name="connsiteY0" fmla="*/ 127000 h 927100"/>
              <a:gd name="connsiteX1" fmla="*/ 50800 w 2997249"/>
              <a:gd name="connsiteY1" fmla="*/ 266700 h 927100"/>
              <a:gd name="connsiteX2" fmla="*/ 76200 w 2997249"/>
              <a:gd name="connsiteY2" fmla="*/ 342900 h 927100"/>
              <a:gd name="connsiteX3" fmla="*/ 127000 w 2997249"/>
              <a:gd name="connsiteY3" fmla="*/ 469900 h 927100"/>
              <a:gd name="connsiteX4" fmla="*/ 165100 w 2997249"/>
              <a:gd name="connsiteY4" fmla="*/ 520700 h 927100"/>
              <a:gd name="connsiteX5" fmla="*/ 228600 w 2997249"/>
              <a:gd name="connsiteY5" fmla="*/ 635000 h 927100"/>
              <a:gd name="connsiteX6" fmla="*/ 279400 w 2997249"/>
              <a:gd name="connsiteY6" fmla="*/ 673100 h 927100"/>
              <a:gd name="connsiteX7" fmla="*/ 419100 w 2997249"/>
              <a:gd name="connsiteY7" fmla="*/ 825500 h 927100"/>
              <a:gd name="connsiteX8" fmla="*/ 482600 w 2997249"/>
              <a:gd name="connsiteY8" fmla="*/ 850900 h 927100"/>
              <a:gd name="connsiteX9" fmla="*/ 520700 w 2997249"/>
              <a:gd name="connsiteY9" fmla="*/ 889000 h 927100"/>
              <a:gd name="connsiteX10" fmla="*/ 558800 w 2997249"/>
              <a:gd name="connsiteY10" fmla="*/ 901700 h 927100"/>
              <a:gd name="connsiteX11" fmla="*/ 609600 w 2997249"/>
              <a:gd name="connsiteY11" fmla="*/ 927100 h 927100"/>
              <a:gd name="connsiteX12" fmla="*/ 889000 w 2997249"/>
              <a:gd name="connsiteY12" fmla="*/ 901700 h 927100"/>
              <a:gd name="connsiteX13" fmla="*/ 1066800 w 2997249"/>
              <a:gd name="connsiteY13" fmla="*/ 863600 h 927100"/>
              <a:gd name="connsiteX14" fmla="*/ 1104900 w 2997249"/>
              <a:gd name="connsiteY14" fmla="*/ 838200 h 927100"/>
              <a:gd name="connsiteX15" fmla="*/ 1143000 w 2997249"/>
              <a:gd name="connsiteY15" fmla="*/ 825500 h 927100"/>
              <a:gd name="connsiteX16" fmla="*/ 1193800 w 2997249"/>
              <a:gd name="connsiteY16" fmla="*/ 787400 h 927100"/>
              <a:gd name="connsiteX17" fmla="*/ 1231900 w 2997249"/>
              <a:gd name="connsiteY17" fmla="*/ 774700 h 927100"/>
              <a:gd name="connsiteX18" fmla="*/ 1308100 w 2997249"/>
              <a:gd name="connsiteY18" fmla="*/ 711200 h 927100"/>
              <a:gd name="connsiteX19" fmla="*/ 1384300 w 2997249"/>
              <a:gd name="connsiteY19" fmla="*/ 673100 h 927100"/>
              <a:gd name="connsiteX20" fmla="*/ 1473200 w 2997249"/>
              <a:gd name="connsiteY20" fmla="*/ 622300 h 927100"/>
              <a:gd name="connsiteX21" fmla="*/ 1549400 w 2997249"/>
              <a:gd name="connsiteY21" fmla="*/ 508000 h 927100"/>
              <a:gd name="connsiteX22" fmla="*/ 1574800 w 2997249"/>
              <a:gd name="connsiteY22" fmla="*/ 469900 h 927100"/>
              <a:gd name="connsiteX23" fmla="*/ 1612900 w 2997249"/>
              <a:gd name="connsiteY23" fmla="*/ 444500 h 927100"/>
              <a:gd name="connsiteX24" fmla="*/ 1663700 w 2997249"/>
              <a:gd name="connsiteY24" fmla="*/ 355600 h 927100"/>
              <a:gd name="connsiteX25" fmla="*/ 1752600 w 2997249"/>
              <a:gd name="connsiteY25" fmla="*/ 241300 h 927100"/>
              <a:gd name="connsiteX26" fmla="*/ 1790700 w 2997249"/>
              <a:gd name="connsiteY26" fmla="*/ 215900 h 927100"/>
              <a:gd name="connsiteX27" fmla="*/ 1866900 w 2997249"/>
              <a:gd name="connsiteY27" fmla="*/ 139700 h 927100"/>
              <a:gd name="connsiteX28" fmla="*/ 1892300 w 2997249"/>
              <a:gd name="connsiteY28" fmla="*/ 88900 h 927100"/>
              <a:gd name="connsiteX29" fmla="*/ 1981200 w 2997249"/>
              <a:gd name="connsiteY29" fmla="*/ 50800 h 927100"/>
              <a:gd name="connsiteX30" fmla="*/ 2032000 w 2997249"/>
              <a:gd name="connsiteY30" fmla="*/ 25400 h 927100"/>
              <a:gd name="connsiteX31" fmla="*/ 2120900 w 2997249"/>
              <a:gd name="connsiteY31" fmla="*/ 0 h 927100"/>
              <a:gd name="connsiteX32" fmla="*/ 2298700 w 2997249"/>
              <a:gd name="connsiteY32" fmla="*/ 12700 h 927100"/>
              <a:gd name="connsiteX33" fmla="*/ 2400300 w 2997249"/>
              <a:gd name="connsiteY33" fmla="*/ 76200 h 927100"/>
              <a:gd name="connsiteX34" fmla="*/ 2438400 w 2997249"/>
              <a:gd name="connsiteY34" fmla="*/ 139700 h 927100"/>
              <a:gd name="connsiteX35" fmla="*/ 2476500 w 2997249"/>
              <a:gd name="connsiteY35" fmla="*/ 190500 h 927100"/>
              <a:gd name="connsiteX36" fmla="*/ 2578100 w 2997249"/>
              <a:gd name="connsiteY36" fmla="*/ 368300 h 927100"/>
              <a:gd name="connsiteX37" fmla="*/ 2667000 w 2997249"/>
              <a:gd name="connsiteY37" fmla="*/ 546100 h 927100"/>
              <a:gd name="connsiteX38" fmla="*/ 2692400 w 2997249"/>
              <a:gd name="connsiteY38" fmla="*/ 596900 h 927100"/>
              <a:gd name="connsiteX39" fmla="*/ 2730500 w 2997249"/>
              <a:gd name="connsiteY39" fmla="*/ 635000 h 927100"/>
              <a:gd name="connsiteX40" fmla="*/ 2819400 w 2997249"/>
              <a:gd name="connsiteY40" fmla="*/ 584200 h 927100"/>
              <a:gd name="connsiteX41" fmla="*/ 2857500 w 2997249"/>
              <a:gd name="connsiteY41" fmla="*/ 520700 h 927100"/>
              <a:gd name="connsiteX42" fmla="*/ 2908300 w 2997249"/>
              <a:gd name="connsiteY42" fmla="*/ 406400 h 927100"/>
              <a:gd name="connsiteX43" fmla="*/ 2933700 w 2997249"/>
              <a:gd name="connsiteY43" fmla="*/ 355600 h 927100"/>
              <a:gd name="connsiteX44" fmla="*/ 2959100 w 2997249"/>
              <a:gd name="connsiteY44" fmla="*/ 292100 h 927100"/>
              <a:gd name="connsiteX45" fmla="*/ 2984500 w 2997249"/>
              <a:gd name="connsiteY45" fmla="*/ 279400 h 927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997249" h="927100">
                <a:moveTo>
                  <a:pt x="0" y="127000"/>
                </a:moveTo>
                <a:cubicBezTo>
                  <a:pt x="74118" y="349354"/>
                  <a:pt x="-19887" y="72310"/>
                  <a:pt x="50800" y="266700"/>
                </a:cubicBezTo>
                <a:cubicBezTo>
                  <a:pt x="59950" y="291862"/>
                  <a:pt x="66256" y="318041"/>
                  <a:pt x="76200" y="342900"/>
                </a:cubicBezTo>
                <a:cubicBezTo>
                  <a:pt x="93133" y="385233"/>
                  <a:pt x="99643" y="433424"/>
                  <a:pt x="127000" y="469900"/>
                </a:cubicBezTo>
                <a:cubicBezTo>
                  <a:pt x="139700" y="486833"/>
                  <a:pt x="153882" y="502751"/>
                  <a:pt x="165100" y="520700"/>
                </a:cubicBezTo>
                <a:cubicBezTo>
                  <a:pt x="191381" y="562749"/>
                  <a:pt x="194005" y="595463"/>
                  <a:pt x="228600" y="635000"/>
                </a:cubicBezTo>
                <a:cubicBezTo>
                  <a:pt x="242538" y="650930"/>
                  <a:pt x="264433" y="658133"/>
                  <a:pt x="279400" y="673100"/>
                </a:cubicBezTo>
                <a:cubicBezTo>
                  <a:pt x="331853" y="725553"/>
                  <a:pt x="335081" y="791892"/>
                  <a:pt x="419100" y="825500"/>
                </a:cubicBezTo>
                <a:lnTo>
                  <a:pt x="482600" y="850900"/>
                </a:lnTo>
                <a:cubicBezTo>
                  <a:pt x="495300" y="863600"/>
                  <a:pt x="505756" y="879037"/>
                  <a:pt x="520700" y="889000"/>
                </a:cubicBezTo>
                <a:cubicBezTo>
                  <a:pt x="531839" y="896426"/>
                  <a:pt x="546495" y="896427"/>
                  <a:pt x="558800" y="901700"/>
                </a:cubicBezTo>
                <a:cubicBezTo>
                  <a:pt x="576201" y="909158"/>
                  <a:pt x="592667" y="918633"/>
                  <a:pt x="609600" y="927100"/>
                </a:cubicBezTo>
                <a:cubicBezTo>
                  <a:pt x="702733" y="918633"/>
                  <a:pt x="796205" y="913299"/>
                  <a:pt x="889000" y="901700"/>
                </a:cubicBezTo>
                <a:cubicBezTo>
                  <a:pt x="946646" y="894494"/>
                  <a:pt x="1009077" y="878031"/>
                  <a:pt x="1066800" y="863600"/>
                </a:cubicBezTo>
                <a:cubicBezTo>
                  <a:pt x="1079500" y="855133"/>
                  <a:pt x="1091248" y="845026"/>
                  <a:pt x="1104900" y="838200"/>
                </a:cubicBezTo>
                <a:cubicBezTo>
                  <a:pt x="1116874" y="832213"/>
                  <a:pt x="1131377" y="832142"/>
                  <a:pt x="1143000" y="825500"/>
                </a:cubicBezTo>
                <a:cubicBezTo>
                  <a:pt x="1161378" y="814998"/>
                  <a:pt x="1175422" y="797902"/>
                  <a:pt x="1193800" y="787400"/>
                </a:cubicBezTo>
                <a:cubicBezTo>
                  <a:pt x="1205423" y="780758"/>
                  <a:pt x="1219926" y="780687"/>
                  <a:pt x="1231900" y="774700"/>
                </a:cubicBezTo>
                <a:cubicBezTo>
                  <a:pt x="1279198" y="751051"/>
                  <a:pt x="1265969" y="746309"/>
                  <a:pt x="1308100" y="711200"/>
                </a:cubicBezTo>
                <a:cubicBezTo>
                  <a:pt x="1362695" y="665704"/>
                  <a:pt x="1327022" y="701739"/>
                  <a:pt x="1384300" y="673100"/>
                </a:cubicBezTo>
                <a:cubicBezTo>
                  <a:pt x="1414827" y="657836"/>
                  <a:pt x="1443567" y="639233"/>
                  <a:pt x="1473200" y="622300"/>
                </a:cubicBezTo>
                <a:lnTo>
                  <a:pt x="1549400" y="508000"/>
                </a:lnTo>
                <a:cubicBezTo>
                  <a:pt x="1557867" y="495300"/>
                  <a:pt x="1562100" y="478367"/>
                  <a:pt x="1574800" y="469900"/>
                </a:cubicBezTo>
                <a:lnTo>
                  <a:pt x="1612900" y="444500"/>
                </a:lnTo>
                <a:cubicBezTo>
                  <a:pt x="1634062" y="381015"/>
                  <a:pt x="1614772" y="425497"/>
                  <a:pt x="1663700" y="355600"/>
                </a:cubicBezTo>
                <a:cubicBezTo>
                  <a:pt x="1703349" y="298958"/>
                  <a:pt x="1705336" y="280686"/>
                  <a:pt x="1752600" y="241300"/>
                </a:cubicBezTo>
                <a:cubicBezTo>
                  <a:pt x="1764326" y="231529"/>
                  <a:pt x="1778000" y="224367"/>
                  <a:pt x="1790700" y="215900"/>
                </a:cubicBezTo>
                <a:cubicBezTo>
                  <a:pt x="1884638" y="74993"/>
                  <a:pt x="1725126" y="305103"/>
                  <a:pt x="1866900" y="139700"/>
                </a:cubicBezTo>
                <a:cubicBezTo>
                  <a:pt x="1879221" y="125326"/>
                  <a:pt x="1880180" y="103444"/>
                  <a:pt x="1892300" y="88900"/>
                </a:cubicBezTo>
                <a:cubicBezTo>
                  <a:pt x="1919597" y="56144"/>
                  <a:pt x="1944554" y="64542"/>
                  <a:pt x="1981200" y="50800"/>
                </a:cubicBezTo>
                <a:cubicBezTo>
                  <a:pt x="1998927" y="44153"/>
                  <a:pt x="2014599" y="32858"/>
                  <a:pt x="2032000" y="25400"/>
                </a:cubicBezTo>
                <a:cubicBezTo>
                  <a:pt x="2057507" y="14468"/>
                  <a:pt x="2095121" y="6445"/>
                  <a:pt x="2120900" y="0"/>
                </a:cubicBezTo>
                <a:cubicBezTo>
                  <a:pt x="2180167" y="4233"/>
                  <a:pt x="2241376" y="-2934"/>
                  <a:pt x="2298700" y="12700"/>
                </a:cubicBezTo>
                <a:cubicBezTo>
                  <a:pt x="2337230" y="23208"/>
                  <a:pt x="2400300" y="76200"/>
                  <a:pt x="2400300" y="76200"/>
                </a:cubicBezTo>
                <a:cubicBezTo>
                  <a:pt x="2413000" y="97367"/>
                  <a:pt x="2424708" y="119161"/>
                  <a:pt x="2438400" y="139700"/>
                </a:cubicBezTo>
                <a:cubicBezTo>
                  <a:pt x="2450141" y="157312"/>
                  <a:pt x="2465463" y="172439"/>
                  <a:pt x="2476500" y="190500"/>
                </a:cubicBezTo>
                <a:cubicBezTo>
                  <a:pt x="2512094" y="248745"/>
                  <a:pt x="2547573" y="307246"/>
                  <a:pt x="2578100" y="368300"/>
                </a:cubicBezTo>
                <a:lnTo>
                  <a:pt x="2667000" y="546100"/>
                </a:lnTo>
                <a:cubicBezTo>
                  <a:pt x="2675467" y="563033"/>
                  <a:pt x="2679013" y="583513"/>
                  <a:pt x="2692400" y="596900"/>
                </a:cubicBezTo>
                <a:lnTo>
                  <a:pt x="2730500" y="635000"/>
                </a:lnTo>
                <a:cubicBezTo>
                  <a:pt x="2760133" y="618067"/>
                  <a:pt x="2794031" y="607032"/>
                  <a:pt x="2819400" y="584200"/>
                </a:cubicBezTo>
                <a:cubicBezTo>
                  <a:pt x="2837748" y="567687"/>
                  <a:pt x="2845512" y="542278"/>
                  <a:pt x="2857500" y="520700"/>
                </a:cubicBezTo>
                <a:cubicBezTo>
                  <a:pt x="2892238" y="458172"/>
                  <a:pt x="2876901" y="477047"/>
                  <a:pt x="2908300" y="406400"/>
                </a:cubicBezTo>
                <a:cubicBezTo>
                  <a:pt x="2915989" y="389100"/>
                  <a:pt x="2926011" y="372900"/>
                  <a:pt x="2933700" y="355600"/>
                </a:cubicBezTo>
                <a:cubicBezTo>
                  <a:pt x="2942959" y="334768"/>
                  <a:pt x="2944506" y="309613"/>
                  <a:pt x="2959100" y="292100"/>
                </a:cubicBezTo>
                <a:cubicBezTo>
                  <a:pt x="2970799" y="278061"/>
                  <a:pt x="3020206" y="279400"/>
                  <a:pt x="2984500" y="279400"/>
                </a:cubicBezTo>
              </a:path>
            </a:pathLst>
          </a:cu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30200" y="4254500"/>
            <a:ext cx="3037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Gill Sans MT"/>
              </a:rPr>
              <a:t>Millions</a:t>
            </a:r>
            <a:r>
              <a:rPr lang="en-US" b="1" dirty="0">
                <a:latin typeface="Gill Sans MT"/>
              </a:rPr>
              <a:t>-</a:t>
            </a:r>
            <a:r>
              <a:rPr lang="en-US" b="1" dirty="0" smtClean="0">
                <a:latin typeface="Gill Sans MT"/>
              </a:rPr>
              <a:t>billions </a:t>
            </a:r>
            <a:r>
              <a:rPr lang="en-US" b="1" dirty="0" err="1" smtClean="0">
                <a:latin typeface="Gill Sans MT"/>
              </a:rPr>
              <a:t>datapoints</a:t>
            </a:r>
            <a:endParaRPr lang="en-US" b="1" dirty="0"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597784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Statistical methods are deeply embedded – two concepts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57400" y="2590800"/>
            <a:ext cx="449033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Multiple testing problems</a:t>
            </a:r>
          </a:p>
          <a:p>
            <a:r>
              <a:rPr lang="en-US" sz="3200" dirty="0" smtClean="0">
                <a:latin typeface="Gill Sans"/>
                <a:cs typeface="Gill Sans"/>
              </a:rPr>
              <a:t>Modeling count data</a:t>
            </a:r>
            <a:endParaRPr lang="en-US" sz="32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19117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We can’t use a nominal p-value any longer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219200"/>
            <a:ext cx="5760844" cy="4604183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5791200" y="1447800"/>
            <a:ext cx="0" cy="3962400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943600" y="4648200"/>
            <a:ext cx="962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MT"/>
              </a:rPr>
              <a:t>P &lt; 0.05</a:t>
            </a:r>
            <a:endParaRPr lang="en-US" dirty="0">
              <a:latin typeface="Gill Sans M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57800" y="5867400"/>
            <a:ext cx="171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MT"/>
              </a:rPr>
              <a:t>All will be noise!</a:t>
            </a:r>
            <a:endParaRPr lang="en-US" dirty="0"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276761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Revisiting correlation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8060" y="762000"/>
            <a:ext cx="4875530" cy="6007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51229"/>
            <a:ext cx="3827318" cy="55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31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04800" y="6477000"/>
            <a:ext cx="830580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0000"/>
                </a:solidFill>
                <a:latin typeface="Gill Sans MT" pitchFamily="34" charset="0"/>
              </a:rPr>
              <a:t>We need to correct for multiple hypothesis testing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000"/>
          <a:stretch/>
        </p:blipFill>
        <p:spPr>
          <a:xfrm>
            <a:off x="2341287" y="1066800"/>
            <a:ext cx="4592913" cy="4800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60641" y="5407223"/>
            <a:ext cx="2590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Gill Sans MT" pitchFamily="34" charset="0"/>
              </a:rPr>
              <a:t>Expected ~150,000,000 bases</a:t>
            </a:r>
            <a:endParaRPr lang="en-US" sz="1400" b="1" dirty="0">
              <a:latin typeface="Gill Sans MT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038600" y="5257800"/>
            <a:ext cx="2743200" cy="457200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ill Sans M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genome is large,  many things happen by chance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504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09" r="50921"/>
          <a:stretch/>
        </p:blipFill>
        <p:spPr>
          <a:xfrm>
            <a:off x="2362200" y="855393"/>
            <a:ext cx="4648200" cy="48596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800" y="6211669"/>
            <a:ext cx="8153400" cy="64633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000000"/>
                </a:solidFill>
                <a:latin typeface="Gill Sans MT"/>
              </a:rPr>
              <a:t>Bonferroni</a:t>
            </a:r>
            <a:r>
              <a:rPr lang="en-US" b="1" dirty="0" smtClean="0">
                <a:solidFill>
                  <a:srgbClr val="000000"/>
                </a:solidFill>
                <a:latin typeface="Gill Sans MT"/>
              </a:rPr>
              <a:t> corrects the number of hits but misses many true hits because its too conservative – How do we get more power?</a:t>
            </a:r>
            <a:endParaRPr lang="en-US" b="1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57600" y="5334000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Gill Sans MT" pitchFamily="34" charset="0"/>
              </a:rPr>
              <a:t>Correction factor 3,000,000,000</a:t>
            </a:r>
            <a:endParaRPr lang="en-US" sz="1400" b="1" dirty="0">
              <a:latin typeface="Gill Sans MT" pitchFamily="34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Bonferroni</a:t>
            </a:r>
            <a:r>
              <a:rPr lang="en-US" dirty="0" smtClean="0"/>
              <a:t> correction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491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we correct for multiple testing a bit more subtly?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219200"/>
            <a:ext cx="6719455" cy="228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0845" y="6481741"/>
            <a:ext cx="7494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MT"/>
              </a:rPr>
              <a:t>Downloadable from: http://</a:t>
            </a:r>
            <a:r>
              <a:rPr lang="en-US" dirty="0" err="1">
                <a:latin typeface="Gill Sans MT"/>
              </a:rPr>
              <a:t>garberlab.umassmed.edu</a:t>
            </a:r>
            <a:r>
              <a:rPr lang="en-US" dirty="0">
                <a:latin typeface="Gill Sans MT"/>
              </a:rPr>
              <a:t>/bootcamp.2015/</a:t>
            </a:r>
            <a:r>
              <a:rPr lang="en-US" dirty="0" err="1">
                <a:latin typeface="Gill Sans MT"/>
              </a:rPr>
              <a:t>BH.pdf</a:t>
            </a:r>
            <a:r>
              <a:rPr lang="en-US" dirty="0">
                <a:latin typeface="Gill Sans M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698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Revisiting correlation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3136"/>
          <a:stretch/>
        </p:blipFill>
        <p:spPr>
          <a:xfrm>
            <a:off x="1304098" y="897458"/>
            <a:ext cx="6985000" cy="565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57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28799" r="9991" b="24063"/>
          <a:stretch/>
        </p:blipFill>
        <p:spPr>
          <a:xfrm>
            <a:off x="2646517" y="1226098"/>
            <a:ext cx="2884735" cy="849790"/>
          </a:xfrm>
          <a:prstGeom prst="rect">
            <a:avLst/>
          </a:prstGeom>
        </p:spPr>
      </p:pic>
      <p:cxnSp>
        <p:nvCxnSpPr>
          <p:cNvPr id="10" name="Straight Arrow Connector 9"/>
          <p:cNvCxnSpPr>
            <a:stCxn id="8" idx="2"/>
            <a:endCxn id="5" idx="0"/>
          </p:cNvCxnSpPr>
          <p:nvPr/>
        </p:nvCxnSpPr>
        <p:spPr>
          <a:xfrm flipH="1">
            <a:off x="1738287" y="2075888"/>
            <a:ext cx="2350598" cy="86267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2"/>
            <a:endCxn id="6" idx="0"/>
          </p:cNvCxnSpPr>
          <p:nvPr/>
        </p:nvCxnSpPr>
        <p:spPr>
          <a:xfrm flipH="1">
            <a:off x="3538539" y="2075888"/>
            <a:ext cx="550346" cy="8839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2"/>
            <a:endCxn id="7" idx="0"/>
          </p:cNvCxnSpPr>
          <p:nvPr/>
        </p:nvCxnSpPr>
        <p:spPr>
          <a:xfrm>
            <a:off x="4088885" y="2075888"/>
            <a:ext cx="1190764" cy="8839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8" idx="2"/>
            <a:endCxn id="4" idx="0"/>
          </p:cNvCxnSpPr>
          <p:nvPr/>
        </p:nvCxnSpPr>
        <p:spPr>
          <a:xfrm>
            <a:off x="4088885" y="2075888"/>
            <a:ext cx="2988517" cy="86267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828" y="2938558"/>
            <a:ext cx="598918" cy="29946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213002" y="3826396"/>
            <a:ext cx="43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HF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936626" y="3826396"/>
            <a:ext cx="5057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ahoma"/>
                <a:cs typeface="Tahoma"/>
              </a:rPr>
              <a:t>CW</a:t>
            </a:r>
            <a:endParaRPr lang="en-US" sz="1600" baseline="0" dirty="0" smtClean="0">
              <a:latin typeface="Tahoma"/>
              <a:cs typeface="Tahoma"/>
            </a:endParaRPr>
          </a:p>
        </p:txBody>
      </p:sp>
      <p:cxnSp>
        <p:nvCxnSpPr>
          <p:cNvPr id="28" name="Straight Arrow Connector 27"/>
          <p:cNvCxnSpPr>
            <a:stCxn id="5" idx="2"/>
            <a:endCxn id="26" idx="0"/>
          </p:cNvCxnSpPr>
          <p:nvPr/>
        </p:nvCxnSpPr>
        <p:spPr>
          <a:xfrm flipH="1">
            <a:off x="1428115" y="3238019"/>
            <a:ext cx="310172" cy="5883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5" idx="2"/>
          </p:cNvCxnSpPr>
          <p:nvPr/>
        </p:nvCxnSpPr>
        <p:spPr>
          <a:xfrm>
            <a:off x="1738287" y="3238019"/>
            <a:ext cx="365033" cy="58244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138" y="2959854"/>
            <a:ext cx="462801" cy="2722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248" y="2959854"/>
            <a:ext cx="462801" cy="27223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7943" y="2938558"/>
            <a:ext cx="598918" cy="299461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1095972" y="4230733"/>
            <a:ext cx="64172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Rep1</a:t>
            </a:r>
          </a:p>
          <a:p>
            <a:r>
              <a:rPr lang="en-US" sz="1600" dirty="0" smtClean="0">
                <a:latin typeface="Tahoma"/>
                <a:cs typeface="Tahoma"/>
              </a:rPr>
              <a:t>Rep2</a:t>
            </a:r>
          </a:p>
          <a:p>
            <a:r>
              <a:rPr lang="en-US" sz="1600" baseline="0" dirty="0" smtClean="0">
                <a:latin typeface="Tahoma"/>
                <a:cs typeface="Tahoma"/>
              </a:rPr>
              <a:t>Rep3</a:t>
            </a:r>
          </a:p>
        </p:txBody>
      </p:sp>
      <p:sp>
        <p:nvSpPr>
          <p:cNvPr id="59" name="Title 5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approach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1886192" y="4230733"/>
            <a:ext cx="64172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Rep1</a:t>
            </a:r>
          </a:p>
          <a:p>
            <a:r>
              <a:rPr lang="en-US" sz="1600" dirty="0" smtClean="0">
                <a:latin typeface="Tahoma"/>
                <a:cs typeface="Tahoma"/>
              </a:rPr>
              <a:t>Rep2</a:t>
            </a:r>
          </a:p>
          <a:p>
            <a:r>
              <a:rPr lang="en-US" sz="1600" baseline="0" dirty="0" smtClean="0">
                <a:latin typeface="Tahoma"/>
                <a:cs typeface="Tahoma"/>
              </a:rPr>
              <a:t>Rep3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052667" y="3826396"/>
            <a:ext cx="43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HF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776291" y="3826396"/>
            <a:ext cx="5057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ahoma"/>
                <a:cs typeface="Tahoma"/>
              </a:rPr>
              <a:t>CW</a:t>
            </a:r>
            <a:endParaRPr lang="en-US" sz="1600" baseline="0" dirty="0" smtClean="0">
              <a:latin typeface="Tahoma"/>
              <a:cs typeface="Tahoma"/>
            </a:endParaRPr>
          </a:p>
        </p:txBody>
      </p:sp>
      <p:cxnSp>
        <p:nvCxnSpPr>
          <p:cNvPr id="69" name="Straight Arrow Connector 68"/>
          <p:cNvCxnSpPr>
            <a:endCxn id="67" idx="0"/>
          </p:cNvCxnSpPr>
          <p:nvPr/>
        </p:nvCxnSpPr>
        <p:spPr>
          <a:xfrm flipH="1">
            <a:off x="3267780" y="3238019"/>
            <a:ext cx="310173" cy="5883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3577952" y="3238019"/>
            <a:ext cx="365033" cy="58244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4848482" y="3826396"/>
            <a:ext cx="43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HF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5572106" y="3826396"/>
            <a:ext cx="5057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ahoma"/>
                <a:cs typeface="Tahoma"/>
              </a:rPr>
              <a:t>CW</a:t>
            </a:r>
            <a:endParaRPr lang="en-US" sz="1600" baseline="0" dirty="0" smtClean="0">
              <a:latin typeface="Tahoma"/>
              <a:cs typeface="Tahoma"/>
            </a:endParaRPr>
          </a:p>
        </p:txBody>
      </p:sp>
      <p:cxnSp>
        <p:nvCxnSpPr>
          <p:cNvPr id="74" name="Straight Arrow Connector 73"/>
          <p:cNvCxnSpPr>
            <a:endCxn id="72" idx="0"/>
          </p:cNvCxnSpPr>
          <p:nvPr/>
        </p:nvCxnSpPr>
        <p:spPr>
          <a:xfrm flipH="1">
            <a:off x="5063595" y="3238019"/>
            <a:ext cx="310173" cy="5883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5373767" y="3238019"/>
            <a:ext cx="365033" cy="58244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6572402" y="3820468"/>
            <a:ext cx="43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HF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7296026" y="3820468"/>
            <a:ext cx="5057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ahoma"/>
                <a:cs typeface="Tahoma"/>
              </a:rPr>
              <a:t>CW</a:t>
            </a:r>
            <a:endParaRPr lang="en-US" sz="1600" baseline="0" dirty="0" smtClean="0">
              <a:latin typeface="Tahoma"/>
              <a:cs typeface="Tahoma"/>
            </a:endParaRPr>
          </a:p>
        </p:txBody>
      </p:sp>
      <p:cxnSp>
        <p:nvCxnSpPr>
          <p:cNvPr id="78" name="Straight Arrow Connector 77"/>
          <p:cNvCxnSpPr>
            <a:endCxn id="76" idx="0"/>
          </p:cNvCxnSpPr>
          <p:nvPr/>
        </p:nvCxnSpPr>
        <p:spPr>
          <a:xfrm flipH="1">
            <a:off x="6787515" y="3232091"/>
            <a:ext cx="310173" cy="5883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7097687" y="3232091"/>
            <a:ext cx="365033" cy="58244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2977804" y="4230733"/>
            <a:ext cx="64172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Rep1</a:t>
            </a:r>
          </a:p>
          <a:p>
            <a:r>
              <a:rPr lang="en-US" sz="1600" dirty="0" smtClean="0">
                <a:latin typeface="Tahoma"/>
                <a:cs typeface="Tahoma"/>
              </a:rPr>
              <a:t>Rep2</a:t>
            </a:r>
          </a:p>
          <a:p>
            <a:r>
              <a:rPr lang="en-US" sz="1600" baseline="0" dirty="0" smtClean="0">
                <a:latin typeface="Tahoma"/>
                <a:cs typeface="Tahoma"/>
              </a:rPr>
              <a:t>Rep3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3768024" y="4230733"/>
            <a:ext cx="64172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Rep1</a:t>
            </a:r>
          </a:p>
          <a:p>
            <a:r>
              <a:rPr lang="en-US" sz="1600" dirty="0" smtClean="0">
                <a:latin typeface="Tahoma"/>
                <a:cs typeface="Tahoma"/>
              </a:rPr>
              <a:t>Rep2</a:t>
            </a:r>
          </a:p>
          <a:p>
            <a:r>
              <a:rPr lang="en-US" sz="1600" baseline="0" dirty="0" smtClean="0">
                <a:latin typeface="Tahoma"/>
                <a:cs typeface="Tahoma"/>
              </a:rPr>
              <a:t>Rep3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4720829" y="4230733"/>
            <a:ext cx="64172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Rep1</a:t>
            </a:r>
          </a:p>
          <a:p>
            <a:r>
              <a:rPr lang="en-US" sz="1600" dirty="0" smtClean="0">
                <a:latin typeface="Tahoma"/>
                <a:cs typeface="Tahoma"/>
              </a:rPr>
              <a:t>Rep2</a:t>
            </a:r>
          </a:p>
          <a:p>
            <a:r>
              <a:rPr lang="en-US" sz="1600" baseline="0" dirty="0" smtClean="0">
                <a:latin typeface="Tahoma"/>
                <a:cs typeface="Tahoma"/>
              </a:rPr>
              <a:t>Rep3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5511049" y="4230733"/>
            <a:ext cx="64172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Rep1</a:t>
            </a:r>
          </a:p>
          <a:p>
            <a:r>
              <a:rPr lang="en-US" sz="1600" dirty="0" smtClean="0">
                <a:latin typeface="Tahoma"/>
                <a:cs typeface="Tahoma"/>
              </a:rPr>
              <a:t>Rep2</a:t>
            </a:r>
          </a:p>
          <a:p>
            <a:r>
              <a:rPr lang="en-US" sz="1600" baseline="0" dirty="0" smtClean="0">
                <a:latin typeface="Tahoma"/>
                <a:cs typeface="Tahoma"/>
              </a:rPr>
              <a:t>Rep3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6383165" y="4230733"/>
            <a:ext cx="64172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Rep1</a:t>
            </a:r>
          </a:p>
          <a:p>
            <a:r>
              <a:rPr lang="en-US" sz="1600" dirty="0" smtClean="0">
                <a:latin typeface="Tahoma"/>
                <a:cs typeface="Tahoma"/>
              </a:rPr>
              <a:t>Rep2</a:t>
            </a:r>
          </a:p>
          <a:p>
            <a:r>
              <a:rPr lang="en-US" sz="1600" baseline="0" dirty="0" smtClean="0">
                <a:latin typeface="Tahoma"/>
                <a:cs typeface="Tahoma"/>
              </a:rPr>
              <a:t>Rep3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7173385" y="4230733"/>
            <a:ext cx="64172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aseline="0" dirty="0" smtClean="0">
                <a:latin typeface="Tahoma"/>
                <a:cs typeface="Tahoma"/>
              </a:rPr>
              <a:t>Rep1</a:t>
            </a:r>
          </a:p>
          <a:p>
            <a:r>
              <a:rPr lang="en-US" sz="1600" dirty="0" smtClean="0">
                <a:latin typeface="Tahoma"/>
                <a:cs typeface="Tahoma"/>
              </a:rPr>
              <a:t>Rep2</a:t>
            </a:r>
          </a:p>
          <a:p>
            <a:r>
              <a:rPr lang="en-US" sz="1600" baseline="0" dirty="0" smtClean="0">
                <a:latin typeface="Tahoma"/>
                <a:cs typeface="Tahoma"/>
              </a:rPr>
              <a:t>Rep3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578955" y="5530257"/>
            <a:ext cx="579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baseline="0" dirty="0" smtClean="0">
                <a:latin typeface="Tahoma"/>
                <a:cs typeface="Tahoma"/>
              </a:rPr>
              <a:t>24 samples:</a:t>
            </a:r>
            <a:r>
              <a:rPr lang="en-US" b="1" dirty="0" smtClean="0">
                <a:latin typeface="Tahoma"/>
                <a:cs typeface="Tahoma"/>
              </a:rPr>
              <a:t> 4 Genotypes x 2 Diets x 3 replicates</a:t>
            </a:r>
            <a:endParaRPr lang="en-US" b="1" baseline="0" dirty="0" smtClean="0">
              <a:latin typeface="Tahoma"/>
              <a:cs typeface="Tahoma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7024887" y="1041432"/>
            <a:ext cx="1624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L</a:t>
            </a:r>
            <a:r>
              <a:rPr lang="en-US" baseline="30000" dirty="0" smtClean="0">
                <a:latin typeface="Symbol" charset="2"/>
                <a:cs typeface="Symbol" charset="2"/>
              </a:rPr>
              <a:t>D</a:t>
            </a:r>
            <a:r>
              <a:rPr lang="en-US" baseline="30000" dirty="0" smtClean="0">
                <a:latin typeface="Tahoma"/>
                <a:cs typeface="Tahoma"/>
              </a:rPr>
              <a:t>1</a:t>
            </a:r>
            <a:r>
              <a:rPr lang="en-US" baseline="0" dirty="0" smtClean="0">
                <a:latin typeface="Tahoma"/>
                <a:cs typeface="Tahoma"/>
              </a:rPr>
              <a:t> = Jnk1 KO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7024887" y="1416193"/>
            <a:ext cx="1624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L</a:t>
            </a:r>
            <a:r>
              <a:rPr lang="en-US" baseline="30000" dirty="0" smtClean="0">
                <a:latin typeface="Symbol" charset="2"/>
                <a:cs typeface="Symbol" charset="2"/>
              </a:rPr>
              <a:t>D</a:t>
            </a:r>
            <a:r>
              <a:rPr lang="en-US" baseline="30000" dirty="0">
                <a:latin typeface="Tahoma"/>
                <a:cs typeface="Tahoma"/>
              </a:rPr>
              <a:t>2</a:t>
            </a:r>
            <a:r>
              <a:rPr lang="en-US" baseline="0" dirty="0" smtClean="0">
                <a:latin typeface="Tahoma"/>
                <a:cs typeface="Tahoma"/>
              </a:rPr>
              <a:t> = Jnk2 KO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7024887" y="1790954"/>
            <a:ext cx="2002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L</a:t>
            </a:r>
            <a:r>
              <a:rPr lang="en-US" baseline="30000" dirty="0" smtClean="0">
                <a:latin typeface="Symbol" charset="2"/>
                <a:cs typeface="Symbol" charset="2"/>
              </a:rPr>
              <a:t>D</a:t>
            </a:r>
            <a:r>
              <a:rPr lang="en-US" baseline="30000" dirty="0" smtClean="0">
                <a:latin typeface="Tahoma"/>
                <a:cs typeface="Tahoma"/>
              </a:rPr>
              <a:t>1,2</a:t>
            </a:r>
            <a:r>
              <a:rPr lang="en-US" baseline="0" dirty="0" smtClean="0">
                <a:latin typeface="Tahoma"/>
                <a:cs typeface="Tahoma"/>
              </a:rPr>
              <a:t> = Double KO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7024887" y="2165714"/>
            <a:ext cx="1720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L</a:t>
            </a:r>
            <a:r>
              <a:rPr lang="en-US" baseline="30000" dirty="0" smtClean="0">
                <a:latin typeface="Tahoma"/>
                <a:cs typeface="Tahoma"/>
              </a:rPr>
              <a:t>WT</a:t>
            </a:r>
            <a:r>
              <a:rPr lang="en-US" baseline="0" dirty="0" smtClean="0">
                <a:latin typeface="Tahoma"/>
                <a:cs typeface="Tahoma"/>
              </a:rPr>
              <a:t> = </a:t>
            </a:r>
            <a:r>
              <a:rPr lang="en-US" baseline="0" dirty="0" err="1" smtClean="0">
                <a:latin typeface="Tahoma"/>
                <a:cs typeface="Tahoma"/>
              </a:rPr>
              <a:t>Wildtype</a:t>
            </a:r>
            <a:endParaRPr lang="en-US" baseline="0" dirty="0" smtClean="0">
              <a:latin typeface="Tahoma"/>
              <a:cs typeface="Tahoma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7619999" y="2915468"/>
            <a:ext cx="15504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baseline="0" dirty="0" smtClean="0">
                <a:latin typeface="Tahoma"/>
                <a:cs typeface="Tahoma"/>
              </a:rPr>
              <a:t>Genotypes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8032702" y="3742460"/>
            <a:ext cx="847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baseline="0" dirty="0" smtClean="0">
                <a:latin typeface="Tahoma"/>
                <a:cs typeface="Tahoma"/>
              </a:rPr>
              <a:t>Diets</a:t>
            </a:r>
          </a:p>
        </p:txBody>
      </p:sp>
    </p:spTree>
    <p:extLst>
      <p:ext uri="{BB962C8B-B14F-4D97-AF65-F5344CB8AC3E}">
        <p14:creationId xmlns:p14="http://schemas.microsoft.com/office/powerpoint/2010/main" val="2711686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58" grpId="0" animBg="1"/>
      <p:bldP spid="60" grpId="0" animBg="1"/>
      <p:bldP spid="67" grpId="0"/>
      <p:bldP spid="68" grpId="0"/>
      <p:bldP spid="72" grpId="0"/>
      <p:bldP spid="73" grpId="0"/>
      <p:bldP spid="76" grpId="0"/>
      <p:bldP spid="77" grpId="0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/>
      <p:bldP spid="91" grpId="0"/>
      <p:bldP spid="92" grpId="0"/>
      <p:bldP spid="93" grpId="0"/>
      <p:bldP spid="94" grpId="0"/>
      <p:bldP spid="96" grpId="0"/>
      <p:bldP spid="9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995" t="7912" r="2234"/>
          <a:stretch/>
        </p:blipFill>
        <p:spPr>
          <a:xfrm>
            <a:off x="1824179" y="109015"/>
            <a:ext cx="5080000" cy="667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803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1011390"/>
            <a:ext cx="8382000" cy="5029200"/>
          </a:xfrm>
        </p:spPr>
        <p:txBody>
          <a:bodyPr/>
          <a:lstStyle/>
          <a:p>
            <a:r>
              <a:rPr lang="en-US" dirty="0" smtClean="0"/>
              <a:t>Genes are quantified. Each gene or isoform has:</a:t>
            </a:r>
          </a:p>
          <a:p>
            <a:pPr lvl="1"/>
            <a:r>
              <a:rPr lang="en-US" dirty="0" smtClean="0"/>
              <a:t>A TPM value</a:t>
            </a:r>
          </a:p>
          <a:p>
            <a:pPr lvl="1"/>
            <a:r>
              <a:rPr lang="en-US" dirty="0" smtClean="0"/>
              <a:t>A (expected) fragment count </a:t>
            </a:r>
            <a:r>
              <a:rPr lang="en-US" dirty="0" err="1" smtClean="0"/>
              <a:t>vaue</a:t>
            </a:r>
            <a:endParaRPr lang="en-US" dirty="0" smtClean="0"/>
          </a:p>
          <a:p>
            <a:r>
              <a:rPr lang="en-US" dirty="0" smtClean="0"/>
              <a:t>All samples were quantified in the same fashion and arranged into a table of genes (22,000) x samples (24). </a:t>
            </a:r>
          </a:p>
          <a:p>
            <a:pPr lvl="1"/>
            <a:r>
              <a:rPr lang="en-US" dirty="0" smtClean="0"/>
              <a:t>Row </a:t>
            </a:r>
            <a:r>
              <a:rPr lang="en-US" dirty="0" err="1" smtClean="0">
                <a:latin typeface="Times"/>
                <a:cs typeface="Times"/>
              </a:rPr>
              <a:t>i</a:t>
            </a:r>
            <a:r>
              <a:rPr lang="en-US" dirty="0" smtClean="0"/>
              <a:t> gives the expression of the gene </a:t>
            </a:r>
            <a:r>
              <a:rPr lang="en-US" dirty="0" err="1">
                <a:latin typeface="Times"/>
                <a:cs typeface="Times"/>
              </a:rPr>
              <a:t>i</a:t>
            </a:r>
            <a:r>
              <a:rPr lang="en-US" dirty="0" smtClean="0"/>
              <a:t> across all samples</a:t>
            </a:r>
          </a:p>
          <a:p>
            <a:pPr lvl="1"/>
            <a:r>
              <a:rPr lang="en-US" dirty="0" smtClean="0"/>
              <a:t>Row </a:t>
            </a:r>
            <a:r>
              <a:rPr lang="en-US" dirty="0">
                <a:latin typeface="Times"/>
                <a:cs typeface="Times"/>
              </a:rPr>
              <a:t>j</a:t>
            </a:r>
            <a:r>
              <a:rPr lang="en-US" dirty="0" smtClean="0"/>
              <a:t> gives the expression of genes in sample </a:t>
            </a:r>
            <a:r>
              <a:rPr lang="en-US" dirty="0">
                <a:latin typeface="Times"/>
                <a:cs typeface="Times"/>
              </a:rPr>
              <a:t>j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marL="307975" lvl="1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gene expression table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825047"/>
              </p:ext>
            </p:extLst>
          </p:nvPr>
        </p:nvGraphicFramePr>
        <p:xfrm>
          <a:off x="369459" y="3647520"/>
          <a:ext cx="8439728" cy="2986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3391"/>
                <a:gridCol w="806882"/>
                <a:gridCol w="811644"/>
                <a:gridCol w="843973"/>
                <a:gridCol w="843973"/>
                <a:gridCol w="843973"/>
                <a:gridCol w="843973"/>
                <a:gridCol w="843973"/>
                <a:gridCol w="843973"/>
                <a:gridCol w="843973"/>
              </a:tblGrid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gene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1,2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.rep1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1,2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.rep2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1,2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.rep3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1.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rep1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</a:t>
                      </a:r>
                      <a:r>
                        <a:rPr lang="en-US" sz="1600" b="0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rep2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.rep3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rep1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rep2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.rep3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Mir301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Cpne2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158.98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88.04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111.99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114.33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140</a:t>
                      </a: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Capn5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59.01</a:t>
                      </a: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Lage3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313.06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241.23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276.23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218.9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285.19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359.65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269.7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359.04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417.47</a:t>
                      </a: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Brd7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379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358.58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357.26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368.08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564.07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476</a:t>
                      </a: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Dimt1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97.03</a:t>
                      </a:r>
                    </a:p>
                  </a:txBody>
                  <a:tcPr marL="12700" marR="12700" marT="12700" marB="0" anchor="b"/>
                </a:tc>
              </a:tr>
              <a:tr h="476439">
                <a:tc>
                  <a:txBody>
                    <a:bodyPr/>
                    <a:lstStyle/>
                    <a:p>
                      <a:pPr algn="l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AK017068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2048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Q1: Who is expressed?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762000"/>
            <a:ext cx="59055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606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44A9B"/>
        </a:solidFill>
        <a:ln>
          <a:solidFill>
            <a:schemeClr val="bg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baseline="0" dirty="0" smtClean="0">
            <a:latin typeface="Tahoma"/>
            <a:cs typeface="Tahom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78471</TotalTime>
  <Words>2329</Words>
  <Application>Microsoft Macintosh PowerPoint</Application>
  <PresentationFormat>On-screen Show (4:3)</PresentationFormat>
  <Paragraphs>582</Paragraphs>
  <Slides>42</Slides>
  <Notes>4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4" baseType="lpstr">
      <vt:lpstr>Default Theme</vt:lpstr>
      <vt:lpstr>Microsoft Excel Sheet</vt:lpstr>
      <vt:lpstr>Analysis of count data</vt:lpstr>
      <vt:lpstr>Our typical RNA quantification pipeline</vt:lpstr>
      <vt:lpstr>Were we left….</vt:lpstr>
      <vt:lpstr>Revisiting correlation</vt:lpstr>
      <vt:lpstr>Revisiting correlation</vt:lpstr>
      <vt:lpstr>Experimental approach</vt:lpstr>
      <vt:lpstr>PowerPoint Presentation</vt:lpstr>
      <vt:lpstr>The gene expression table</vt:lpstr>
      <vt:lpstr>Q1: Who is expressed?</vt:lpstr>
      <vt:lpstr>Q1: Who is expressed?</vt:lpstr>
      <vt:lpstr>Q1: Who is expressed?</vt:lpstr>
      <vt:lpstr>Q2: How do we model gene expression?</vt:lpstr>
      <vt:lpstr>Task1: How variable is my data?</vt:lpstr>
      <vt:lpstr>Task 2: What may be my power?</vt:lpstr>
      <vt:lpstr>Task 3: How can I look at ALL my data at once?</vt:lpstr>
      <vt:lpstr>Task 3: How can I look at ALL my data at once?</vt:lpstr>
      <vt:lpstr>Task 3: How can I look at ALL my data at once?</vt:lpstr>
      <vt:lpstr>Task 3: How can I look at ALL my data at once?</vt:lpstr>
      <vt:lpstr>Task 3: How can I look at ALL my data at once?</vt:lpstr>
      <vt:lpstr>What is clustering?</vt:lpstr>
      <vt:lpstr>Clustering – Similar patterns</vt:lpstr>
      <vt:lpstr>Hierarchical clustering – when are vector similar?</vt:lpstr>
      <vt:lpstr>What is a distance?</vt:lpstr>
      <vt:lpstr>What do difference distance care for?</vt:lpstr>
      <vt:lpstr>Similarity between groups of points</vt:lpstr>
      <vt:lpstr>Similarity between groups of points</vt:lpstr>
      <vt:lpstr>The effect of the linkage method</vt:lpstr>
      <vt:lpstr>The effect of the linkage method</vt:lpstr>
      <vt:lpstr>Effect of the distance!</vt:lpstr>
      <vt:lpstr>Playing with clustering</vt:lpstr>
      <vt:lpstr>Convinced of power – direct comparison</vt:lpstr>
      <vt:lpstr>Task 4: Finding the genes that differ between conditions</vt:lpstr>
      <vt:lpstr>Task 4: Finding the genes that differ between conditions</vt:lpstr>
      <vt:lpstr>Task 6: What are these genes?</vt:lpstr>
      <vt:lpstr>Why do we “adjust” the p-value?</vt:lpstr>
      <vt:lpstr>Where are we?</vt:lpstr>
      <vt:lpstr>Biology slowly becoming a “big data” science</vt:lpstr>
      <vt:lpstr>Statistical methods are deeply embedded – two concepts</vt:lpstr>
      <vt:lpstr>We can’t use a nominal p-value any longer</vt:lpstr>
      <vt:lpstr>The genome is large,  many things happen by chance</vt:lpstr>
      <vt:lpstr>The Bonferroni correction</vt:lpstr>
      <vt:lpstr>Can we correct for multiple testing a bit more subtly?</vt:lpstr>
    </vt:vector>
  </TitlesOfParts>
  <Company>UMass Medical School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Manuel Garber</dc:creator>
  <cp:lastModifiedBy>Manuel Garber</cp:lastModifiedBy>
  <cp:revision>354</cp:revision>
  <dcterms:created xsi:type="dcterms:W3CDTF">2015-03-09T12:37:21Z</dcterms:created>
  <dcterms:modified xsi:type="dcterms:W3CDTF">2016-12-07T17:32:02Z</dcterms:modified>
</cp:coreProperties>
</file>

<file path=docProps/thumbnail.jpeg>
</file>